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slideLayouts/slideLayout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_rels/slideLayout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_rels/presentation.xml.rels" ContentType="application/vnd.openxmlformats-package.relationships+xml"/>
  <Override PartName="/ppt/slides/slide1.xml" ContentType="application/vnd.openxmlformats-officedocument.presentationml.slide+xml"/>
  <Override PartName="/ppt/slides/slide26.xml" ContentType="application/vnd.openxmlformats-officedocument.presentationml.slide+xml"/>
  <Override PartName="/ppt/slides/slide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21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22.xml" ContentType="application/vnd.openxmlformats-officedocument.presentationml.slide+xml"/>
  <Override PartName="/ppt/slides/slide6.xml" ContentType="application/vnd.openxmlformats-officedocument.presentationml.slide+xml"/>
  <Override PartName="/ppt/slides/slide23.xml" ContentType="application/vnd.openxmlformats-officedocument.presentationml.slide+xml"/>
  <Override PartName="/ppt/slides/slide7.xml" ContentType="application/vnd.openxmlformats-officedocument.presentationml.slide+xml"/>
  <Override PartName="/ppt/slides/slide24.xml" ContentType="application/vnd.openxmlformats-officedocument.presentationml.slide+xml"/>
  <Override PartName="/ppt/slides/slide8.xml" ContentType="application/vnd.openxmlformats-officedocument.presentationml.slide+xml"/>
  <Override PartName="/ppt/slides/slide25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_rels/slide26.xml.rels" ContentType="application/vnd.openxmlformats-package.relationships+xml"/>
  <Override PartName="/ppt/slides/_rels/slide9.xml.rels" ContentType="application/vnd.openxmlformats-package.relationships+xml"/>
  <Override PartName="/ppt/slides/_rels/slide35.xml.rels" ContentType="application/vnd.openxmlformats-package.relationships+xml"/>
  <Override PartName="/ppt/slides/_rels/slide1.xml.rels" ContentType="application/vnd.openxmlformats-package.relationships+xml"/>
  <Override PartName="/ppt/slides/_rels/slide22.xml.rels" ContentType="application/vnd.openxmlformats-package.relationships+xml"/>
  <Override PartName="/ppt/slides/_rels/slide36.xml.rels" ContentType="application/vnd.openxmlformats-package.relationships+xml"/>
  <Override PartName="/ppt/slides/_rels/slide2.xml.rels" ContentType="application/vnd.openxmlformats-package.relationships+xml"/>
  <Override PartName="/ppt/slides/_rels/slide20.xml.rels" ContentType="application/vnd.openxmlformats-package.relationships+xml"/>
  <Override PartName="/ppt/slides/_rels/slide3.xml.rels" ContentType="application/vnd.openxmlformats-package.relationships+xml"/>
  <Override PartName="/ppt/slides/_rels/slide37.xml.rels" ContentType="application/vnd.openxmlformats-package.relationships+xml"/>
  <Override PartName="/ppt/slides/_rels/slide21.xml.rels" ContentType="application/vnd.openxmlformats-package.relationships+xml"/>
  <Override PartName="/ppt/slides/_rels/slide4.xml.rels" ContentType="application/vnd.openxmlformats-package.relationships+xml"/>
  <Override PartName="/ppt/slides/_rels/slide38.xml.rels" ContentType="application/vnd.openxmlformats-package.relationships+xml"/>
  <Override PartName="/ppt/slides/_rels/slide5.xml.rels" ContentType="application/vnd.openxmlformats-package.relationships+xml"/>
  <Override PartName="/ppt/slides/_rels/slide39.xml.rels" ContentType="application/vnd.openxmlformats-package.relationships+xml"/>
  <Override PartName="/ppt/slides/_rels/slide23.xml.rels" ContentType="application/vnd.openxmlformats-package.relationships+xml"/>
  <Override PartName="/ppt/slides/_rels/slide6.xml.rels" ContentType="application/vnd.openxmlformats-package.relationships+xml"/>
  <Override PartName="/ppt/slides/_rels/slide24.xml.rels" ContentType="application/vnd.openxmlformats-package.relationships+xml"/>
  <Override PartName="/ppt/slides/_rels/slide7.xml.rels" ContentType="application/vnd.openxmlformats-package.relationships+xml"/>
  <Override PartName="/ppt/slides/_rels/slide25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  <Override PartName="/ppt/slides/_rels/slide27.xml.rels" ContentType="application/vnd.openxmlformats-package.relationships+xml"/>
  <Override PartName="/ppt/slides/_rels/slide28.xml.rels" ContentType="application/vnd.openxmlformats-package.relationships+xml"/>
  <Override PartName="/ppt/slides/_rels/slide29.xml.rels" ContentType="application/vnd.openxmlformats-package.relationships+xml"/>
  <Override PartName="/ppt/slides/_rels/slide30.xml.rels" ContentType="application/vnd.openxmlformats-package.relationships+xml"/>
  <Override PartName="/ppt/slides/_rels/slide31.xml.rels" ContentType="application/vnd.openxmlformats-package.relationships+xml"/>
  <Override PartName="/ppt/slides/_rels/slide32.xml.rels" ContentType="application/vnd.openxmlformats-package.relationships+xml"/>
  <Override PartName="/ppt/slides/_rels/slide33.xml.rels" ContentType="application/vnd.openxmlformats-package.relationships+xml"/>
  <Override PartName="/ppt/slides/_rels/slide34.xml.rels" ContentType="application/vnd.openxmlformats-package.relationships+xml"/>
  <Override PartName="/ppt/slides/_rels/slide40.xml.rels" ContentType="application/vnd.openxmlformats-package.relationships+xml"/>
  <Override PartName="/ppt/slides/_rels/slide41.xml.rels" ContentType="application/vnd.openxmlformats-package.relationships+xml"/>
  <Override PartName="/ppt/slides/_rels/slide42.xml.rels" ContentType="application/vnd.openxmlformats-package.relationships+xml"/>
  <Override PartName="/ppt/slides/_rels/slide43.xml.rels" ContentType="application/vnd.openxmlformats-package.relationships+xml"/>
  <Override PartName="/ppt/slides/_rels/slide44.xml.rels" ContentType="application/vnd.openxmlformats-package.relationships+xml"/>
  <Override PartName="/ppt/slides/_rels/slide45.xml.rels" ContentType="application/vnd.openxmlformats-package.relationships+xml"/>
  <Override PartName="/ppt/slides/_rels/slide46.xml.rels" ContentType="application/vnd.openxmlformats-package.relationships+xml"/>
  <Override PartName="/ppt/slides/_rels/slide47.xml.rels" ContentType="application/vnd.openxmlformats-package.relationships+xml"/>
  <Override PartName="/ppt/slides/_rels/slide48.xml.rels" ContentType="application/vnd.openxmlformats-package.relationships+xml"/>
  <Override PartName="/ppt/slides/_rels/slide49.xml.rels" ContentType="application/vnd.openxmlformats-package.relationships+xml"/>
  <Override PartName="/ppt/media/image53.jpeg" ContentType="image/jpeg"/>
  <Override PartName="/ppt/media/image1.jpeg" ContentType="image/jpeg"/>
  <Override PartName="/ppt/media/image9.jpeg" ContentType="image/jpeg"/>
  <Override PartName="/ppt/media/image54.jpeg" ContentType="image/jpeg"/>
  <Override PartName="/ppt/media/image2.jpeg" ContentType="image/jpeg"/>
  <Override PartName="/ppt/media/image55.jpeg" ContentType="image/jpeg"/>
  <Override PartName="/ppt/media/image3.jpeg" ContentType="image/jpeg"/>
  <Override PartName="/ppt/media/image56.jpeg" ContentType="image/jpeg"/>
  <Override PartName="/ppt/media/image4.jpeg" ContentType="image/jpeg"/>
  <Override PartName="/ppt/media/image5.jpeg" ContentType="image/jpeg"/>
  <Override PartName="/ppt/media/image57.jpeg" ContentType="image/jpeg"/>
  <Override PartName="/ppt/media/image6.jpeg" ContentType="image/jpeg"/>
  <Override PartName="/ppt/media/image58.jpeg" ContentType="image/jpeg"/>
  <Override PartName="/ppt/media/image7.jpeg" ContentType="image/jpeg"/>
  <Override PartName="/ppt/media/image59.jpeg" ContentType="image/jpeg"/>
  <Override PartName="/ppt/media/image8.jpeg" ContentType="image/jpeg"/>
  <Override PartName="/ppt/media/image10.jpeg" ContentType="image/jpeg"/>
  <Override PartName="/ppt/media/image100.jpeg" ContentType="image/jpeg"/>
  <Override PartName="/ppt/media/image11.jpeg" ContentType="image/jpeg"/>
  <Override PartName="/ppt/media/image12.jpeg" ContentType="image/jpeg"/>
  <Override PartName="/ppt/media/image102.jpeg" ContentType="image/jpeg"/>
  <Override PartName="/ppt/media/image13.jpeg" ContentType="image/jpeg"/>
  <Override PartName="/ppt/media/image103.jpeg" ContentType="image/jpeg"/>
  <Override PartName="/ppt/media/image14.jpeg" ContentType="image/jpeg"/>
  <Override PartName="/ppt/media/image104.jpeg" ContentType="image/jpeg"/>
  <Override PartName="/ppt/media/image15.jpeg" ContentType="image/jpeg"/>
  <Override PartName="/ppt/media/image105.jpeg" ContentType="image/jpeg"/>
  <Override PartName="/ppt/media/image16.jpeg" ContentType="image/jpeg"/>
  <Override PartName="/ppt/media/image106.jpeg" ContentType="image/jpeg"/>
  <Override PartName="/ppt/media/image17.jpeg" ContentType="image/jpeg"/>
  <Override PartName="/ppt/media/image107.jpeg" ContentType="image/jpeg"/>
  <Override PartName="/ppt/media/image18.jpeg" ContentType="image/jpeg"/>
  <Override PartName="/ppt/media/image108.jpeg" ContentType="image/jpeg"/>
  <Override PartName="/ppt/media/image19.jpeg" ContentType="image/jpeg"/>
  <Override PartName="/ppt/media/image20.jpeg" ContentType="image/jpeg"/>
  <Override PartName="/ppt/media/image110.jpeg" ContentType="image/jpeg"/>
  <Override PartName="/ppt/media/image21.jpeg" ContentType="image/jpeg"/>
  <Override PartName="/ppt/media/image111.jpeg" ContentType="image/jpeg"/>
  <Override PartName="/ppt/media/image22.jpeg" ContentType="image/jpeg"/>
  <Override PartName="/ppt/media/image112.jpeg" ContentType="image/jpeg"/>
  <Override PartName="/ppt/media/image23.jpeg" ContentType="image/jpeg"/>
  <Override PartName="/ppt/media/image113.jpeg" ContentType="image/jpeg"/>
  <Override PartName="/ppt/media/image24.jpeg" ContentType="image/jpeg"/>
  <Override PartName="/ppt/media/image114.jpeg" ContentType="image/jpeg"/>
  <Override PartName="/ppt/media/image25.jpeg" ContentType="image/jpeg"/>
  <Override PartName="/ppt/media/image26.jpeg" ContentType="image/jpeg"/>
  <Override PartName="/ppt/media/image27.jpeg" ContentType="image/jpeg"/>
  <Override PartName="/ppt/media/image28.jpeg" ContentType="image/jpeg"/>
  <Override PartName="/ppt/media/image29.jpeg" ContentType="image/jpeg"/>
  <Override PartName="/ppt/media/image30.jpeg" ContentType="image/jpeg"/>
  <Override PartName="/ppt/media/image31.jpeg" ContentType="image/jpeg"/>
  <Override PartName="/ppt/media/image32.jpeg" ContentType="image/jpeg"/>
  <Override PartName="/ppt/media/image33.jpeg" ContentType="image/jpeg"/>
  <Override PartName="/ppt/media/image34.jpeg" ContentType="image/jpeg"/>
  <Override PartName="/ppt/media/image35.jpeg" ContentType="image/jpeg"/>
  <Override PartName="/ppt/media/image36.jpeg" ContentType="image/jpeg"/>
  <Override PartName="/ppt/media/image37.jpeg" ContentType="image/jpeg"/>
  <Override PartName="/ppt/media/image38.jpeg" ContentType="image/jpeg"/>
  <Override PartName="/ppt/media/image39.jpeg" ContentType="image/jpeg"/>
  <Override PartName="/ppt/media/image40.jpeg" ContentType="image/jpeg"/>
  <Override PartName="/ppt/media/image41.jpeg" ContentType="image/jpeg"/>
  <Override PartName="/ppt/media/image42.jpeg" ContentType="image/jpeg"/>
  <Override PartName="/ppt/media/image43.jpeg" ContentType="image/jpeg"/>
  <Override PartName="/ppt/media/image44.jpeg" ContentType="image/jpeg"/>
  <Override PartName="/ppt/media/image45.jpeg" ContentType="image/jpeg"/>
  <Override PartName="/ppt/media/image46.jpeg" ContentType="image/jpeg"/>
  <Override PartName="/ppt/media/image47.jpeg" ContentType="image/jpeg"/>
  <Override PartName="/ppt/media/image48.jpeg" ContentType="image/jpeg"/>
  <Override PartName="/ppt/media/image49.jpeg" ContentType="image/jpeg"/>
  <Override PartName="/ppt/media/image50.jpeg" ContentType="image/jpeg"/>
  <Override PartName="/ppt/media/image51.jpeg" ContentType="image/jpeg"/>
  <Override PartName="/ppt/media/image52.jpeg" ContentType="image/jpeg"/>
  <Override PartName="/ppt/media/image60.jpeg" ContentType="image/jpeg"/>
  <Override PartName="/ppt/media/image61.jpeg" ContentType="image/jpeg"/>
  <Override PartName="/ppt/media/image62.jpeg" ContentType="image/jpeg"/>
  <Override PartName="/ppt/media/image63.jpeg" ContentType="image/jpeg"/>
  <Override PartName="/ppt/media/image64.jpeg" ContentType="image/jpeg"/>
  <Override PartName="/ppt/media/image65.jpeg" ContentType="image/jpeg"/>
  <Override PartName="/ppt/media/image66.jpeg" ContentType="image/jpeg"/>
  <Override PartName="/ppt/media/image67.jpeg" ContentType="image/jpeg"/>
  <Override PartName="/ppt/media/image68.jpeg" ContentType="image/jpeg"/>
  <Override PartName="/ppt/media/image69.jpeg" ContentType="image/jpeg"/>
  <Override PartName="/ppt/media/image70.jpeg" ContentType="image/jpeg"/>
  <Override PartName="/ppt/media/image71.jpeg" ContentType="image/jpeg"/>
  <Override PartName="/ppt/media/image72.jpeg" ContentType="image/jpeg"/>
  <Override PartName="/ppt/media/image73.jpeg" ContentType="image/jpeg"/>
  <Override PartName="/ppt/media/image74.jpeg" ContentType="image/jpeg"/>
  <Override PartName="/ppt/media/image75.jpeg" ContentType="image/jpeg"/>
  <Override PartName="/ppt/media/image76.jpeg" ContentType="image/jpeg"/>
  <Override PartName="/ppt/media/image77.jpeg" ContentType="image/jpeg"/>
  <Override PartName="/ppt/media/image78.jpeg" ContentType="image/jpeg"/>
  <Override PartName="/ppt/media/image79.jpeg" ContentType="image/jpeg"/>
  <Override PartName="/ppt/media/image80.jpeg" ContentType="image/jpeg"/>
  <Override PartName="/ppt/media/image81.jpeg" ContentType="image/jpeg"/>
  <Override PartName="/ppt/media/image101.png" ContentType="image/png"/>
  <Override PartName="/ppt/media/image82.jpeg" ContentType="image/jpeg"/>
  <Override PartName="/ppt/media/image83.jpeg" ContentType="image/jpeg"/>
  <Override PartName="/ppt/media/image84.jpeg" ContentType="image/jpeg"/>
  <Override PartName="/ppt/media/image85.jpeg" ContentType="image/jpeg"/>
  <Override PartName="/ppt/media/image86.jpeg" ContentType="image/jpeg"/>
  <Override PartName="/ppt/media/image87.jpeg" ContentType="image/jpeg"/>
  <Override PartName="/ppt/media/image88.jpeg" ContentType="image/jpeg"/>
  <Override PartName="/ppt/media/image89.jpeg" ContentType="image/jpeg"/>
  <Override PartName="/ppt/media/image90.jpeg" ContentType="image/jpeg"/>
  <Override PartName="/ppt/media/image91.jpeg" ContentType="image/jpeg"/>
  <Override PartName="/ppt/media/image92.jpeg" ContentType="image/jpeg"/>
  <Override PartName="/ppt/media/image93.jpeg" ContentType="image/jpeg"/>
  <Override PartName="/ppt/media/image94.jpeg" ContentType="image/jpeg"/>
  <Override PartName="/ppt/media/image95.jpeg" ContentType="image/jpeg"/>
  <Override PartName="/ppt/media/image96.jpeg" ContentType="image/jpeg"/>
  <Override PartName="/ppt/media/image97.jpeg" ContentType="image/jpeg"/>
  <Override PartName="/ppt/media/image98.jpeg" ContentType="image/jpeg"/>
  <Override PartName="/ppt/media/image99.jpeg" ContentType="image/jpeg"/>
  <Override PartName="/ppt/media/image109.jpeg" ContentType="image/jpeg"/>
  <Override PartName="/ppt/media/image115.png" ContentType="image/png"/>
</Types>
</file>

<file path=_rels/.rels><?xml version="1.0" encoding="UTF-8"?>
<Relationships xmlns="http://schemas.openxmlformats.org/package/2006/relationships"><Relationship Id="rId1" Type="http://schemas.openxmlformats.org/officedocument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3" r:id="rId51"/>
    <p:sldId id="304" r:id="rId52"/>
  </p:sldIdLst>
  <p:sldSz cx="10080625" cy="7559675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<Relationship Id="rId37" Type="http://schemas.openxmlformats.org/officeDocument/2006/relationships/slide" Target="slides/slide34.xml"/><Relationship Id="rId38" Type="http://schemas.openxmlformats.org/officeDocument/2006/relationships/slide" Target="slides/slide35.xml"/><Relationship Id="rId39" Type="http://schemas.openxmlformats.org/officeDocument/2006/relationships/slide" Target="slides/slide36.xml"/><Relationship Id="rId40" Type="http://schemas.openxmlformats.org/officeDocument/2006/relationships/slide" Target="slides/slide37.xml"/><Relationship Id="rId41" Type="http://schemas.openxmlformats.org/officeDocument/2006/relationships/slide" Target="slides/slide38.xml"/><Relationship Id="rId42" Type="http://schemas.openxmlformats.org/officeDocument/2006/relationships/slide" Target="slides/slide39.xml"/><Relationship Id="rId43" Type="http://schemas.openxmlformats.org/officeDocument/2006/relationships/slide" Target="slides/slide40.xml"/><Relationship Id="rId44" Type="http://schemas.openxmlformats.org/officeDocument/2006/relationships/slide" Target="slides/slide41.xml"/><Relationship Id="rId45" Type="http://schemas.openxmlformats.org/officeDocument/2006/relationships/slide" Target="slides/slide42.xml"/><Relationship Id="rId46" Type="http://schemas.openxmlformats.org/officeDocument/2006/relationships/slide" Target="slides/slide43.xml"/><Relationship Id="rId47" Type="http://schemas.openxmlformats.org/officeDocument/2006/relationships/slide" Target="slides/slide44.xml"/><Relationship Id="rId48" Type="http://schemas.openxmlformats.org/officeDocument/2006/relationships/slide" Target="slides/slide45.xml"/><Relationship Id="rId49" Type="http://schemas.openxmlformats.org/officeDocument/2006/relationships/slide" Target="slides/slide46.xml"/><Relationship Id="rId50" Type="http://schemas.openxmlformats.org/officeDocument/2006/relationships/slide" Target="slides/slide47.xml"/><Relationship Id="rId51" Type="http://schemas.openxmlformats.org/officeDocument/2006/relationships/slide" Target="slides/slide48.xml"/><Relationship Id="rId52" Type="http://schemas.openxmlformats.org/officeDocument/2006/relationships/slide" Target="slides/slide49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5640" cy="12625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1" lang="en-US" sz="44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720000" y="2160000"/>
            <a:ext cx="8640000" cy="2091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2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720000" y="4450320"/>
            <a:ext cx="8640000" cy="2091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200" spc="-1" strike="noStrike">
              <a:solidFill>
                <a:srgbClr val="333333"/>
              </a:solidFill>
              <a:latin typeface="Noto Sans Regular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5640" cy="12625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1" lang="en-US" sz="44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720000" y="2160000"/>
            <a:ext cx="4215960" cy="2091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2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5147280" y="2160000"/>
            <a:ext cx="4215960" cy="2091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2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720000" y="4450320"/>
            <a:ext cx="4215960" cy="2091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2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5147280" y="4450320"/>
            <a:ext cx="4215960" cy="2091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200" spc="-1" strike="noStrike">
              <a:solidFill>
                <a:srgbClr val="333333"/>
              </a:solidFill>
              <a:latin typeface="Noto Sans Regular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5640" cy="12625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1" lang="en-US" sz="44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720000" y="2160000"/>
            <a:ext cx="2781720" cy="2091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2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3641040" y="2160000"/>
            <a:ext cx="2781720" cy="2091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2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6562440" y="2160000"/>
            <a:ext cx="2781720" cy="2091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2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720000" y="4450320"/>
            <a:ext cx="2781720" cy="2091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2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3641040" y="4450320"/>
            <a:ext cx="2781720" cy="2091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2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6562440" y="4450320"/>
            <a:ext cx="2781720" cy="2091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200" spc="-1" strike="noStrike">
              <a:solidFill>
                <a:srgbClr val="333333"/>
              </a:solidFill>
              <a:latin typeface="Noto Sans Regular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5640" cy="12625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1" lang="en-US" sz="44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720000" y="2160000"/>
            <a:ext cx="8640000" cy="438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5640" cy="12625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1" lang="en-US" sz="44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720000" y="2160000"/>
            <a:ext cx="8640000" cy="43848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200" spc="-1" strike="noStrike">
              <a:solidFill>
                <a:srgbClr val="333333"/>
              </a:solidFill>
              <a:latin typeface="Noto Sans Regular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5640" cy="12625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1" lang="en-US" sz="44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720000" y="2160000"/>
            <a:ext cx="4215960" cy="43848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2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5147280" y="2160000"/>
            <a:ext cx="4215960" cy="43848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200" spc="-1" strike="noStrike">
              <a:solidFill>
                <a:srgbClr val="333333"/>
              </a:solidFill>
              <a:latin typeface="Noto Sans Regular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5640" cy="12625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1" lang="en-US" sz="4400" spc="-1" strike="noStrike">
              <a:solidFill>
                <a:srgbClr val="333333"/>
              </a:solidFill>
              <a:latin typeface="Noto Sans Regular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720000" y="300960"/>
            <a:ext cx="8855640" cy="5853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5640" cy="12625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1" lang="en-US" sz="44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720000" y="2160000"/>
            <a:ext cx="4215960" cy="2091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2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5147280" y="2160000"/>
            <a:ext cx="4215960" cy="43848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2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720000" y="4450320"/>
            <a:ext cx="4215960" cy="2091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200" spc="-1" strike="noStrike">
              <a:solidFill>
                <a:srgbClr val="333333"/>
              </a:solidFill>
              <a:latin typeface="Noto Sans Regular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5640" cy="12625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1" lang="en-US" sz="44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720000" y="2160000"/>
            <a:ext cx="8640000" cy="438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5640" cy="12625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1" lang="en-US" sz="44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720000" y="2160000"/>
            <a:ext cx="4215960" cy="43848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2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5147280" y="2160000"/>
            <a:ext cx="4215960" cy="2091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2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5147280" y="4450320"/>
            <a:ext cx="4215960" cy="2091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200" spc="-1" strike="noStrike">
              <a:solidFill>
                <a:srgbClr val="333333"/>
              </a:solidFill>
              <a:latin typeface="Noto Sans Regular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5640" cy="12625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1" lang="en-US" sz="44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720000" y="2160000"/>
            <a:ext cx="4215960" cy="2091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2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5147280" y="2160000"/>
            <a:ext cx="4215960" cy="2091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2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720000" y="4450320"/>
            <a:ext cx="8640000" cy="2091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200" spc="-1" strike="noStrike">
              <a:solidFill>
                <a:srgbClr val="333333"/>
              </a:solidFill>
              <a:latin typeface="Noto Sans Regular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5640" cy="12625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1" lang="en-US" sz="44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720000" y="2160000"/>
            <a:ext cx="8640000" cy="2091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2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720000" y="4450320"/>
            <a:ext cx="8640000" cy="2091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200" spc="-1" strike="noStrike">
              <a:solidFill>
                <a:srgbClr val="333333"/>
              </a:solidFill>
              <a:latin typeface="Noto Sans Regular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5640" cy="12625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1" lang="en-US" sz="44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720000" y="2160000"/>
            <a:ext cx="4215960" cy="2091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2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5147280" y="2160000"/>
            <a:ext cx="4215960" cy="2091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2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720000" y="4450320"/>
            <a:ext cx="4215960" cy="2091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2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 type="body"/>
          </p:nvPr>
        </p:nvSpPr>
        <p:spPr>
          <a:xfrm>
            <a:off x="5147280" y="4450320"/>
            <a:ext cx="4215960" cy="2091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200" spc="-1" strike="noStrike">
              <a:solidFill>
                <a:srgbClr val="333333"/>
              </a:solidFill>
              <a:latin typeface="Noto Sans Regular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5640" cy="12625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1" lang="en-US" sz="44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720000" y="2160000"/>
            <a:ext cx="2781720" cy="2091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2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3641040" y="2160000"/>
            <a:ext cx="2781720" cy="2091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2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6562440" y="2160000"/>
            <a:ext cx="2781720" cy="2091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2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 type="body"/>
          </p:nvPr>
        </p:nvSpPr>
        <p:spPr>
          <a:xfrm>
            <a:off x="720000" y="4450320"/>
            <a:ext cx="2781720" cy="2091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2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 type="body"/>
          </p:nvPr>
        </p:nvSpPr>
        <p:spPr>
          <a:xfrm>
            <a:off x="3641040" y="4450320"/>
            <a:ext cx="2781720" cy="2091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2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 type="body"/>
          </p:nvPr>
        </p:nvSpPr>
        <p:spPr>
          <a:xfrm>
            <a:off x="6562440" y="4450320"/>
            <a:ext cx="2781720" cy="2091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200" spc="-1" strike="noStrike">
              <a:solidFill>
                <a:srgbClr val="333333"/>
              </a:solidFill>
              <a:latin typeface="Noto Sans Regular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5640" cy="12625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1" lang="en-US" sz="44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720000" y="2160000"/>
            <a:ext cx="8640000" cy="43848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200" spc="-1" strike="noStrike">
              <a:solidFill>
                <a:srgbClr val="333333"/>
              </a:solidFill>
              <a:latin typeface="Noto Sans Regular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5640" cy="12625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1" lang="en-US" sz="44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720000" y="2160000"/>
            <a:ext cx="4215960" cy="43848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2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5147280" y="2160000"/>
            <a:ext cx="4215960" cy="43848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200" spc="-1" strike="noStrike">
              <a:solidFill>
                <a:srgbClr val="333333"/>
              </a:solidFill>
              <a:latin typeface="Noto Sans Regular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5640" cy="12625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1" lang="en-US" sz="4400" spc="-1" strike="noStrike">
              <a:solidFill>
                <a:srgbClr val="333333"/>
              </a:solidFill>
              <a:latin typeface="Noto Sans Regular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720000" y="300960"/>
            <a:ext cx="8855640" cy="5853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5640" cy="12625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1" lang="en-US" sz="44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720000" y="2160000"/>
            <a:ext cx="4215960" cy="2091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2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5147280" y="2160000"/>
            <a:ext cx="4215960" cy="43848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2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720000" y="4450320"/>
            <a:ext cx="4215960" cy="2091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200" spc="-1" strike="noStrike">
              <a:solidFill>
                <a:srgbClr val="333333"/>
              </a:solidFill>
              <a:latin typeface="Noto Sans Regular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5640" cy="12625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1" lang="en-US" sz="44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720000" y="2160000"/>
            <a:ext cx="4215960" cy="43848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2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5147280" y="2160000"/>
            <a:ext cx="4215960" cy="2091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2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5147280" y="4450320"/>
            <a:ext cx="4215960" cy="2091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200" spc="-1" strike="noStrike">
              <a:solidFill>
                <a:srgbClr val="333333"/>
              </a:solidFill>
              <a:latin typeface="Noto Sans Regular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5640" cy="12625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1" lang="en-US" sz="44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720000" y="2160000"/>
            <a:ext cx="4215960" cy="2091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2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5147280" y="2160000"/>
            <a:ext cx="4215960" cy="2091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2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720000" y="4450320"/>
            <a:ext cx="8640000" cy="2091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200" spc="-1" strike="noStrike">
              <a:solidFill>
                <a:srgbClr val="333333"/>
              </a:solidFill>
              <a:latin typeface="Noto Sans Regular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792000" y="4104000"/>
            <a:ext cx="8568000" cy="1440000"/>
          </a:xfrm>
          <a:prstGeom prst="rect">
            <a:avLst/>
          </a:prstGeom>
        </p:spPr>
        <p:txBody>
          <a:bodyPr lIns="0" rIns="0" tIns="0" bIns="0" anchor="ctr">
            <a:normAutofit fontScale="80000"/>
          </a:bodyPr>
          <a:p>
            <a:r>
              <a:rPr b="1" lang="en-US" sz="4800" spc="-1" strike="noStrike">
                <a:solidFill>
                  <a:srgbClr val="333333"/>
                </a:solidFill>
                <a:latin typeface="Noto Sans Regular"/>
              </a:rPr>
              <a:t>Click to edit the title text format</a:t>
            </a:r>
            <a:endParaRPr b="1" lang="en-US" sz="48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792000" y="5904000"/>
            <a:ext cx="8568000" cy="982440"/>
          </a:xfrm>
          <a:prstGeom prst="rect">
            <a:avLst/>
          </a:prstGeom>
        </p:spPr>
        <p:txBody>
          <a:bodyPr lIns="0" rIns="0" tIns="0" bIns="0">
            <a:normAutofit fontScale="13000"/>
          </a:bodyPr>
          <a:p>
            <a:pPr marL="432000" indent="-324000">
              <a:spcAft>
                <a:spcPts val="1879"/>
              </a:spcAft>
              <a:buClr>
                <a:srgbClr val="333333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333333"/>
                </a:solidFill>
                <a:latin typeface="Noto Sans Bold"/>
              </a:rPr>
              <a:t>Click to edit the outline text format</a:t>
            </a:r>
            <a:endParaRPr b="0" lang="en-US" sz="2400" spc="-1" strike="noStrike">
              <a:solidFill>
                <a:srgbClr val="333333"/>
              </a:solidFill>
              <a:latin typeface="Noto Sans Bold"/>
            </a:endParaRPr>
          </a:p>
          <a:p>
            <a:pPr lvl="1" marL="864000" indent="-324000">
              <a:spcAft>
                <a:spcPts val="1497"/>
              </a:spcAft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rgbClr val="333333"/>
                </a:solidFill>
                <a:latin typeface="Noto Sans Bold"/>
              </a:rPr>
              <a:t>Second Outline Level</a:t>
            </a:r>
            <a:endParaRPr b="0" lang="en-US" sz="2400" spc="-1" strike="noStrike">
              <a:solidFill>
                <a:srgbClr val="333333"/>
              </a:solidFill>
              <a:latin typeface="Noto Sans Bold"/>
            </a:endParaRPr>
          </a:p>
          <a:p>
            <a:pPr lvl="2" marL="1296000" indent="-288000">
              <a:spcAft>
                <a:spcPts val="1120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333333"/>
                </a:solidFill>
                <a:latin typeface="Noto Sans Bold"/>
              </a:rPr>
              <a:t>Third Outline Level</a:t>
            </a:r>
            <a:endParaRPr b="0" lang="en-US" sz="2400" spc="-1" strike="noStrike">
              <a:solidFill>
                <a:srgbClr val="333333"/>
              </a:solidFill>
              <a:latin typeface="Noto Sans Bold"/>
            </a:endParaRPr>
          </a:p>
          <a:p>
            <a:pPr lvl="3" marL="1728000" indent="-216000">
              <a:spcAft>
                <a:spcPts val="743"/>
              </a:spcAft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rgbClr val="333333"/>
                </a:solidFill>
                <a:latin typeface="Noto Sans Bold"/>
              </a:rPr>
              <a:t>Fourth Outline Level</a:t>
            </a:r>
            <a:endParaRPr b="0" lang="en-US" sz="2400" spc="-1" strike="noStrike">
              <a:solidFill>
                <a:srgbClr val="333333"/>
              </a:solidFill>
              <a:latin typeface="Noto Sans Bold"/>
            </a:endParaRPr>
          </a:p>
          <a:p>
            <a:pPr lvl="4" marL="2160000" indent="-216000">
              <a:spcAft>
                <a:spcPts val="366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333333"/>
                </a:solidFill>
                <a:latin typeface="Noto Sans Bold"/>
              </a:rPr>
              <a:t>Fifth Outline Level</a:t>
            </a:r>
            <a:endParaRPr b="0" lang="en-US" sz="2400" spc="-1" strike="noStrike">
              <a:solidFill>
                <a:srgbClr val="333333"/>
              </a:solidFill>
              <a:latin typeface="Noto Sans Bold"/>
            </a:endParaRPr>
          </a:p>
          <a:p>
            <a:pPr lvl="5" marL="2592000" indent="-216000">
              <a:spcAft>
                <a:spcPts val="366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333333"/>
                </a:solidFill>
                <a:latin typeface="Noto Sans Bold"/>
              </a:rPr>
              <a:t>Sixth Outline Level</a:t>
            </a:r>
            <a:endParaRPr b="0" lang="en-US" sz="2400" spc="-1" strike="noStrike">
              <a:solidFill>
                <a:srgbClr val="333333"/>
              </a:solidFill>
              <a:latin typeface="Noto Sans Bold"/>
            </a:endParaRPr>
          </a:p>
          <a:p>
            <a:pPr lvl="6" marL="3024000" indent="-216000">
              <a:spcAft>
                <a:spcPts val="366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333333"/>
                </a:solidFill>
                <a:latin typeface="Noto Sans Bold"/>
              </a:rPr>
              <a:t>Seventh Outline Level</a:t>
            </a:r>
            <a:endParaRPr b="0" lang="en-US" sz="2400" spc="-1" strike="noStrike">
              <a:solidFill>
                <a:srgbClr val="333333"/>
              </a:solidFill>
              <a:latin typeface="Noto Sans Bold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/>
          </p:nvPr>
        </p:nvSpPr>
        <p:spPr>
          <a:xfrm>
            <a:off x="822960" y="6886440"/>
            <a:ext cx="6309360" cy="5212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ctr"/>
            <a:r>
              <a:rPr b="0" lang="en-US" sz="1400" spc="-1" strike="noStrike">
                <a:latin typeface="Noto Sans Regular"/>
              </a:rPr>
              <a:t>&lt;footer&gt;</a:t>
            </a:r>
            <a:endParaRPr b="0" lang="en-US" sz="1400" spc="-1" strike="noStrike">
              <a:latin typeface="Noto Sans Regular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/>
          </p:nvPr>
        </p:nvSpPr>
        <p:spPr>
          <a:xfrm>
            <a:off x="7227360" y="6886440"/>
            <a:ext cx="2348280" cy="5212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fld id="{82C5BFB0-4D15-46D8-8BAA-64FA6F183345}" type="slidenum">
              <a:rPr b="0" lang="en-US" sz="1400" spc="-1" strike="noStrike">
                <a:latin typeface="Noto Sans Regular"/>
              </a:rPr>
              <a:t>&lt;number&gt;</a:t>
            </a:fld>
            <a:r>
              <a:rPr b="0" lang="en-US" sz="1400" spc="-1" strike="noStrike">
                <a:latin typeface="Noto Sans Regular"/>
              </a:rPr>
              <a:t> / </a:t>
            </a:r>
            <a:fld id="{66916081-FB9C-4EC6-A6F4-EF76A4DF1503}" type="slidecount">
              <a:rPr b="0" lang="en-US" sz="1400" spc="-1" strike="noStrike">
                <a:latin typeface="Noto Sans Regular"/>
              </a:rPr>
              <a:t>49</a:t>
            </a:fld>
            <a:endParaRPr b="0" lang="en-US" sz="1400" spc="-1" strike="noStrike">
              <a:latin typeface="Noto Sans Regular"/>
            </a:endParaRPr>
          </a:p>
        </p:txBody>
      </p:sp>
      <p:sp>
        <p:nvSpPr>
          <p:cNvPr id="4" name="CustomShape 5"/>
          <p:cNvSpPr/>
          <p:nvPr/>
        </p:nvSpPr>
        <p:spPr>
          <a:xfrm>
            <a:off x="0" y="4320000"/>
            <a:ext cx="504000" cy="1080000"/>
          </a:xfrm>
          <a:prstGeom prst="rect">
            <a:avLst/>
          </a:prstGeom>
          <a:solidFill>
            <a:srgbClr val="ef292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5640" cy="12625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1" lang="en-US" sz="4400" spc="-1" strike="noStrike">
                <a:solidFill>
                  <a:srgbClr val="333333"/>
                </a:solidFill>
                <a:latin typeface="Noto Sans Regular"/>
              </a:rPr>
              <a:t>Click to edit the title text format</a:t>
            </a:r>
            <a:endParaRPr b="1" lang="en-US" sz="44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720000" y="2160000"/>
            <a:ext cx="8640000" cy="43848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432000" indent="-324000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333333"/>
                </a:solidFill>
                <a:latin typeface="Noto Sans Regular"/>
              </a:rPr>
              <a:t>Click to edit the outline text format</a:t>
            </a:r>
            <a:endParaRPr b="0" lang="en-US" sz="2200" spc="-1" strike="noStrike">
              <a:solidFill>
                <a:srgbClr val="333333"/>
              </a:solidFill>
              <a:latin typeface="Noto Sans Regular"/>
            </a:endParaRPr>
          </a:p>
          <a:p>
            <a:pPr lvl="1" marL="864000" indent="-324000">
              <a:spcAft>
                <a:spcPts val="1134"/>
              </a:spcAft>
              <a:buClr>
                <a:srgbClr val="ef2929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333333"/>
                </a:solidFill>
                <a:latin typeface="Noto Sans Regular"/>
              </a:rPr>
              <a:t>Second Outline Level</a:t>
            </a:r>
            <a:endParaRPr b="0" lang="en-US" sz="2800" spc="-1" strike="noStrike">
              <a:solidFill>
                <a:srgbClr val="333333"/>
              </a:solidFill>
              <a:latin typeface="Noto Sans Regular"/>
            </a:endParaRPr>
          </a:p>
          <a:p>
            <a:pPr lvl="2" marL="1296000" indent="-288000">
              <a:spcAft>
                <a:spcPts val="845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333333"/>
                </a:solidFill>
                <a:latin typeface="Noto Sans Regular"/>
              </a:rPr>
              <a:t>Third Outline Level</a:t>
            </a:r>
            <a:endParaRPr b="0" lang="en-US" sz="2800" spc="-1" strike="noStrike">
              <a:solidFill>
                <a:srgbClr val="333333"/>
              </a:solidFill>
              <a:latin typeface="Noto Sans Regular"/>
            </a:endParaRPr>
          </a:p>
          <a:p>
            <a:pPr lvl="3" marL="1728000" indent="-216000">
              <a:spcAft>
                <a:spcPts val="567"/>
              </a:spcAft>
              <a:buClr>
                <a:srgbClr val="ef2929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333333"/>
                </a:solidFill>
                <a:latin typeface="Noto Sans Regular"/>
              </a:rPr>
              <a:t>Fourth Outline Level</a:t>
            </a:r>
            <a:endParaRPr b="0" lang="en-US" sz="2800" spc="-1" strike="noStrike">
              <a:solidFill>
                <a:srgbClr val="333333"/>
              </a:solidFill>
              <a:latin typeface="Noto Sans Regular"/>
            </a:endParaRPr>
          </a:p>
          <a:p>
            <a:pPr lvl="4" marL="2160000" indent="-216000">
              <a:spcAft>
                <a:spcPts val="283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333333"/>
                </a:solidFill>
                <a:latin typeface="Noto Sans Regular"/>
              </a:rPr>
              <a:t>Fifth Outline Level</a:t>
            </a:r>
            <a:endParaRPr b="0" lang="en-US" sz="2800" spc="-1" strike="noStrike">
              <a:solidFill>
                <a:srgbClr val="333333"/>
              </a:solidFill>
              <a:latin typeface="Noto Sans Regular"/>
            </a:endParaRPr>
          </a:p>
          <a:p>
            <a:pPr lvl="5" marL="2592000" indent="-216000">
              <a:spcAft>
                <a:spcPts val="283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333333"/>
                </a:solidFill>
                <a:latin typeface="Noto Sans Regular"/>
              </a:rPr>
              <a:t>Sixth Outline Level</a:t>
            </a:r>
            <a:endParaRPr b="0" lang="en-US" sz="2800" spc="-1" strike="noStrike">
              <a:solidFill>
                <a:srgbClr val="333333"/>
              </a:solidFill>
              <a:latin typeface="Noto Sans Regular"/>
            </a:endParaRPr>
          </a:p>
          <a:p>
            <a:pPr lvl="6" marL="3024000" indent="-216000">
              <a:spcAft>
                <a:spcPts val="283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333333"/>
                </a:solidFill>
                <a:latin typeface="Noto Sans Regular"/>
              </a:rPr>
              <a:t>Seventh Outline Level</a:t>
            </a:r>
            <a:endParaRPr b="0" lang="en-US" sz="28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ftr"/>
          </p:nvPr>
        </p:nvSpPr>
        <p:spPr>
          <a:xfrm>
            <a:off x="731520" y="6886800"/>
            <a:ext cx="6400800" cy="5212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ctr"/>
            <a:r>
              <a:rPr b="0" lang="en-US" sz="1400" spc="-1" strike="noStrike">
                <a:latin typeface="Noto Sans Regular"/>
              </a:rPr>
              <a:t>&lt;footer&gt;</a:t>
            </a:r>
            <a:endParaRPr b="0" lang="en-US" sz="1400" spc="-1" strike="noStrike">
              <a:latin typeface="Noto Sans Regular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sldNum"/>
          </p:nvPr>
        </p:nvSpPr>
        <p:spPr>
          <a:xfrm>
            <a:off x="7227360" y="6886800"/>
            <a:ext cx="2348280" cy="5212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fld id="{5BFE3FBB-E0DF-47A5-BB51-6D0F0DDF5734}" type="slidenum">
              <a:rPr b="0" lang="en-US" sz="1400" spc="-1" strike="noStrike">
                <a:latin typeface="Noto Sans Regular"/>
              </a:rPr>
              <a:t>&lt;number&gt;</a:t>
            </a:fld>
            <a:r>
              <a:rPr b="0" lang="en-US" sz="1400" spc="-1" strike="noStrike">
                <a:latin typeface="Noto Sans Regular"/>
              </a:rPr>
              <a:t> / </a:t>
            </a:r>
            <a:fld id="{11DFAC87-EF98-494F-8D81-F9EA9274DFB6}" type="slidecount">
              <a:rPr b="0" lang="en-US" sz="1400" spc="-1" strike="noStrike">
                <a:latin typeface="Noto Sans Regular"/>
              </a:rPr>
              <a:t>49</a:t>
            </a:fld>
            <a:endParaRPr b="0" lang="en-US" sz="1400" spc="-1" strike="noStrike">
              <a:latin typeface="Noto Sans Regular"/>
            </a:endParaRPr>
          </a:p>
        </p:txBody>
      </p:sp>
      <p:sp>
        <p:nvSpPr>
          <p:cNvPr id="45" name="CustomShape 5"/>
          <p:cNvSpPr/>
          <p:nvPr/>
        </p:nvSpPr>
        <p:spPr>
          <a:xfrm>
            <a:off x="0" y="288000"/>
            <a:ext cx="504000" cy="1080000"/>
          </a:xfrm>
          <a:prstGeom prst="rect">
            <a:avLst/>
          </a:prstGeom>
          <a:solidFill>
            <a:srgbClr val="ef292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Relationship Id="rId3" Type="http://schemas.openxmlformats.org/officeDocument/2006/relationships/image" Target="../media/image3.jpeg"/><Relationship Id="rId4" Type="http://schemas.openxmlformats.org/officeDocument/2006/relationships/image" Target="../media/image4.jpeg"/><Relationship Id="rId5" Type="http://schemas.openxmlformats.org/officeDocument/2006/relationships/image" Target="../media/image5.jpeg"/><Relationship Id="rId6" Type="http://schemas.openxmlformats.org/officeDocument/2006/relationships/image" Target="../media/image6.jpeg"/><Relationship Id="rId7" Type="http://schemas.openxmlformats.org/officeDocument/2006/relationships/image" Target="../media/image7.jpeg"/><Relationship Id="rId8" Type="http://schemas.openxmlformats.org/officeDocument/2006/relationships/image" Target="../media/image8.jpeg"/><Relationship Id="rId9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7.jpeg"/><Relationship Id="rId2" Type="http://schemas.openxmlformats.org/officeDocument/2006/relationships/image" Target="../media/image28.jpeg"/><Relationship Id="rId3" Type="http://schemas.openxmlformats.org/officeDocument/2006/relationships/slideLayout" Target="../slideLayouts/slideLayout15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9.jpeg"/><Relationship Id="rId2" Type="http://schemas.openxmlformats.org/officeDocument/2006/relationships/slideLayout" Target="../slideLayouts/slideLayout15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30.jpeg"/><Relationship Id="rId2" Type="http://schemas.openxmlformats.org/officeDocument/2006/relationships/image" Target="../media/image31.jpeg"/><Relationship Id="rId3" Type="http://schemas.openxmlformats.org/officeDocument/2006/relationships/image" Target="../media/image32.jpeg"/><Relationship Id="rId4" Type="http://schemas.openxmlformats.org/officeDocument/2006/relationships/slideLayout" Target="../slideLayouts/slideLayout15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33.jpeg"/><Relationship Id="rId2" Type="http://schemas.openxmlformats.org/officeDocument/2006/relationships/image" Target="../media/image34.jpeg"/><Relationship Id="rId3" Type="http://schemas.openxmlformats.org/officeDocument/2006/relationships/slideLayout" Target="../slideLayouts/slideLayout15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35.jpeg"/><Relationship Id="rId2" Type="http://schemas.openxmlformats.org/officeDocument/2006/relationships/image" Target="../media/image36.jpeg"/><Relationship Id="rId3" Type="http://schemas.openxmlformats.org/officeDocument/2006/relationships/image" Target="../media/image37.jpeg"/><Relationship Id="rId4" Type="http://schemas.openxmlformats.org/officeDocument/2006/relationships/image" Target="../media/image38.jpeg"/><Relationship Id="rId5" Type="http://schemas.openxmlformats.org/officeDocument/2006/relationships/image" Target="../media/image39.jpeg"/><Relationship Id="rId6" Type="http://schemas.openxmlformats.org/officeDocument/2006/relationships/slideLayout" Target="../slideLayouts/slideLayout15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40.jpeg"/><Relationship Id="rId2" Type="http://schemas.openxmlformats.org/officeDocument/2006/relationships/slideLayout" Target="../slideLayouts/slideLayout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41.jpeg"/><Relationship Id="rId2" Type="http://schemas.openxmlformats.org/officeDocument/2006/relationships/slideLayout" Target="../slideLayouts/slideLayout15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42.jpeg"/><Relationship Id="rId2" Type="http://schemas.openxmlformats.org/officeDocument/2006/relationships/image" Target="../media/image43.jpeg"/><Relationship Id="rId3" Type="http://schemas.openxmlformats.org/officeDocument/2006/relationships/image" Target="../media/image44.jpeg"/><Relationship Id="rId4" Type="http://schemas.openxmlformats.org/officeDocument/2006/relationships/image" Target="../media/image45.jpeg"/><Relationship Id="rId5" Type="http://schemas.openxmlformats.org/officeDocument/2006/relationships/image" Target="../media/image46.jpeg"/><Relationship Id="rId6" Type="http://schemas.openxmlformats.org/officeDocument/2006/relationships/image" Target="../media/image47.jpeg"/><Relationship Id="rId7" Type="http://schemas.openxmlformats.org/officeDocument/2006/relationships/slideLayout" Target="../slideLayouts/slideLayout15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48.jpeg"/><Relationship Id="rId2" Type="http://schemas.openxmlformats.org/officeDocument/2006/relationships/image" Target="../media/image49.jpeg"/><Relationship Id="rId3" Type="http://schemas.openxmlformats.org/officeDocument/2006/relationships/image" Target="../media/image50.jpeg"/><Relationship Id="rId4" Type="http://schemas.openxmlformats.org/officeDocument/2006/relationships/slideLayout" Target="../slideLayouts/slideLayout15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51.jpeg"/><Relationship Id="rId2" Type="http://schemas.openxmlformats.org/officeDocument/2006/relationships/image" Target="../media/image52.jpeg"/><Relationship Id="rId3" Type="http://schemas.openxmlformats.org/officeDocument/2006/relationships/slideLayout" Target="../slideLayouts/slideLayout1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53.jpeg"/><Relationship Id="rId2" Type="http://schemas.openxmlformats.org/officeDocument/2006/relationships/image" Target="../media/image54.jpeg"/><Relationship Id="rId3" Type="http://schemas.openxmlformats.org/officeDocument/2006/relationships/image" Target="../media/image55.jpeg"/><Relationship Id="rId4" Type="http://schemas.openxmlformats.org/officeDocument/2006/relationships/slideLayout" Target="../slideLayouts/slideLayout15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56.jpeg"/><Relationship Id="rId2" Type="http://schemas.openxmlformats.org/officeDocument/2006/relationships/image" Target="../media/image57.jpeg"/><Relationship Id="rId3" Type="http://schemas.openxmlformats.org/officeDocument/2006/relationships/image" Target="../media/image58.jpeg"/><Relationship Id="rId4" Type="http://schemas.openxmlformats.org/officeDocument/2006/relationships/image" Target="../media/image59.jpeg"/><Relationship Id="rId5" Type="http://schemas.openxmlformats.org/officeDocument/2006/relationships/slideLayout" Target="../slideLayouts/slideLayout15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60.jpeg"/><Relationship Id="rId2" Type="http://schemas.openxmlformats.org/officeDocument/2006/relationships/slideLayout" Target="../slideLayouts/slideLayout15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61.jpeg"/><Relationship Id="rId2" Type="http://schemas.openxmlformats.org/officeDocument/2006/relationships/image" Target="../media/image62.jpeg"/><Relationship Id="rId3" Type="http://schemas.openxmlformats.org/officeDocument/2006/relationships/slideLayout" Target="../slideLayouts/slideLayout15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63.jpeg"/><Relationship Id="rId2" Type="http://schemas.openxmlformats.org/officeDocument/2006/relationships/image" Target="../media/image64.jpeg"/><Relationship Id="rId3" Type="http://schemas.openxmlformats.org/officeDocument/2006/relationships/slideLayout" Target="../slideLayouts/slideLayout15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65.jpeg"/><Relationship Id="rId2" Type="http://schemas.openxmlformats.org/officeDocument/2006/relationships/image" Target="../media/image66.jpeg"/><Relationship Id="rId3" Type="http://schemas.openxmlformats.org/officeDocument/2006/relationships/image" Target="../media/image67.jpeg"/><Relationship Id="rId4" Type="http://schemas.openxmlformats.org/officeDocument/2006/relationships/slideLayout" Target="../slideLayouts/slideLayout15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68.jpeg"/><Relationship Id="rId2" Type="http://schemas.openxmlformats.org/officeDocument/2006/relationships/slideLayout" Target="../slideLayouts/slideLayout15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69.jpeg"/><Relationship Id="rId2" Type="http://schemas.openxmlformats.org/officeDocument/2006/relationships/image" Target="../media/image70.jpeg"/><Relationship Id="rId3" Type="http://schemas.openxmlformats.org/officeDocument/2006/relationships/image" Target="../media/image71.jpeg"/><Relationship Id="rId4" Type="http://schemas.openxmlformats.org/officeDocument/2006/relationships/slideLayout" Target="../slideLayouts/slideLayout15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72.jpeg"/><Relationship Id="rId2" Type="http://schemas.openxmlformats.org/officeDocument/2006/relationships/image" Target="../media/image73.jpeg"/><Relationship Id="rId3" Type="http://schemas.openxmlformats.org/officeDocument/2006/relationships/slideLayout" Target="../slideLayouts/slideLayout15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74.jpeg"/><Relationship Id="rId2" Type="http://schemas.openxmlformats.org/officeDocument/2006/relationships/image" Target="../media/image75.jpeg"/><Relationship Id="rId3" Type="http://schemas.openxmlformats.org/officeDocument/2006/relationships/image" Target="../media/image76.jpeg"/><Relationship Id="rId4" Type="http://schemas.openxmlformats.org/officeDocument/2006/relationships/image" Target="../media/image77.jpeg"/><Relationship Id="rId5" Type="http://schemas.openxmlformats.org/officeDocument/2006/relationships/image" Target="../media/image78.jpeg"/><Relationship Id="rId6" Type="http://schemas.openxmlformats.org/officeDocument/2006/relationships/slideLayout" Target="../slideLayouts/slideLayout1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9.jpeg"/><Relationship Id="rId2" Type="http://schemas.openxmlformats.org/officeDocument/2006/relationships/image" Target="../media/image10.jpeg"/><Relationship Id="rId3" Type="http://schemas.openxmlformats.org/officeDocument/2006/relationships/image" Target="../media/image11.jpeg"/><Relationship Id="rId4" Type="http://schemas.openxmlformats.org/officeDocument/2006/relationships/slideLayout" Target="../slideLayouts/slideLayout15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79.jpeg"/><Relationship Id="rId2" Type="http://schemas.openxmlformats.org/officeDocument/2006/relationships/image" Target="../media/image80.jpeg"/><Relationship Id="rId3" Type="http://schemas.openxmlformats.org/officeDocument/2006/relationships/image" Target="../media/image81.jpeg"/><Relationship Id="rId4" Type="http://schemas.openxmlformats.org/officeDocument/2006/relationships/slideLayout" Target="../slideLayouts/slideLayout15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82.jpeg"/><Relationship Id="rId2" Type="http://schemas.openxmlformats.org/officeDocument/2006/relationships/slideLayout" Target="../slideLayouts/slideLayout15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83.jpeg"/><Relationship Id="rId2" Type="http://schemas.openxmlformats.org/officeDocument/2006/relationships/image" Target="../media/image84.jpeg"/><Relationship Id="rId3" Type="http://schemas.openxmlformats.org/officeDocument/2006/relationships/image" Target="../media/image85.jpeg"/><Relationship Id="rId4" Type="http://schemas.openxmlformats.org/officeDocument/2006/relationships/image" Target="../media/image86.jpeg"/><Relationship Id="rId5" Type="http://schemas.openxmlformats.org/officeDocument/2006/relationships/slideLayout" Target="../slideLayouts/slideLayout15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87.jpeg"/><Relationship Id="rId2" Type="http://schemas.openxmlformats.org/officeDocument/2006/relationships/image" Target="../media/image88.jpeg"/><Relationship Id="rId3" Type="http://schemas.openxmlformats.org/officeDocument/2006/relationships/slideLayout" Target="../slideLayouts/slideLayout15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89.jpeg"/><Relationship Id="rId2" Type="http://schemas.openxmlformats.org/officeDocument/2006/relationships/slideLayout" Target="../slideLayouts/slideLayout15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90.jpeg"/><Relationship Id="rId2" Type="http://schemas.openxmlformats.org/officeDocument/2006/relationships/image" Target="../media/image91.jpeg"/><Relationship Id="rId3" Type="http://schemas.openxmlformats.org/officeDocument/2006/relationships/slideLayout" Target="../slideLayouts/slideLayout15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92.jpeg"/><Relationship Id="rId2" Type="http://schemas.openxmlformats.org/officeDocument/2006/relationships/image" Target="../media/image93.jpeg"/><Relationship Id="rId3" Type="http://schemas.openxmlformats.org/officeDocument/2006/relationships/slideLayout" Target="../slideLayouts/slideLayout15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94.jpeg"/><Relationship Id="rId2" Type="http://schemas.openxmlformats.org/officeDocument/2006/relationships/slideLayout" Target="../slideLayouts/slideLayout15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95.jpeg"/><Relationship Id="rId2" Type="http://schemas.openxmlformats.org/officeDocument/2006/relationships/image" Target="../media/image96.jpeg"/><Relationship Id="rId3" Type="http://schemas.openxmlformats.org/officeDocument/2006/relationships/image" Target="../media/image97.jpeg"/><Relationship Id="rId4" Type="http://schemas.openxmlformats.org/officeDocument/2006/relationships/image" Target="../media/image98.jpeg"/><Relationship Id="rId5" Type="http://schemas.openxmlformats.org/officeDocument/2006/relationships/slideLayout" Target="../slideLayouts/slideLayout15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99.jpeg"/><Relationship Id="rId2" Type="http://schemas.openxmlformats.org/officeDocument/2006/relationships/slideLayout" Target="../slideLayouts/slideLayout1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2.jpeg"/><Relationship Id="rId2" Type="http://schemas.openxmlformats.org/officeDocument/2006/relationships/image" Target="../media/image13.jpeg"/><Relationship Id="rId3" Type="http://schemas.openxmlformats.org/officeDocument/2006/relationships/image" Target="../media/image14.jpeg"/><Relationship Id="rId4" Type="http://schemas.openxmlformats.org/officeDocument/2006/relationships/slideLayout" Target="../slideLayouts/slideLayout15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100.jpeg"/><Relationship Id="rId2" Type="http://schemas.openxmlformats.org/officeDocument/2006/relationships/image" Target="../media/image101.png"/><Relationship Id="rId3" Type="http://schemas.openxmlformats.org/officeDocument/2006/relationships/slideLayout" Target="../slideLayouts/slideLayout15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102.jpeg"/><Relationship Id="rId2" Type="http://schemas.openxmlformats.org/officeDocument/2006/relationships/image" Target="../media/image103.jpeg"/><Relationship Id="rId3" Type="http://schemas.openxmlformats.org/officeDocument/2006/relationships/slideLayout" Target="../slideLayouts/slideLayout15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104.jpeg"/><Relationship Id="rId2" Type="http://schemas.openxmlformats.org/officeDocument/2006/relationships/slideLayout" Target="../slideLayouts/slideLayout15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105.jpeg"/><Relationship Id="rId2" Type="http://schemas.openxmlformats.org/officeDocument/2006/relationships/image" Target="../media/image106.jpeg"/><Relationship Id="rId3" Type="http://schemas.openxmlformats.org/officeDocument/2006/relationships/image" Target="../media/image107.jpeg"/><Relationship Id="rId4" Type="http://schemas.openxmlformats.org/officeDocument/2006/relationships/slideLayout" Target="../slideLayouts/slideLayout15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image" Target="../media/image108.jpeg"/><Relationship Id="rId2" Type="http://schemas.openxmlformats.org/officeDocument/2006/relationships/image" Target="../media/image109.jpeg"/><Relationship Id="rId3" Type="http://schemas.openxmlformats.org/officeDocument/2006/relationships/slideLayout" Target="../slideLayouts/slideLayout15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image" Target="../media/image110.jpeg"/><Relationship Id="rId2" Type="http://schemas.openxmlformats.org/officeDocument/2006/relationships/image" Target="../media/image111.jpeg"/><Relationship Id="rId3" Type="http://schemas.openxmlformats.org/officeDocument/2006/relationships/image" Target="../media/image112.jpeg"/><Relationship Id="rId4" Type="http://schemas.openxmlformats.org/officeDocument/2006/relationships/image" Target="../media/image113.jpeg"/><Relationship Id="rId5" Type="http://schemas.openxmlformats.org/officeDocument/2006/relationships/slideLayout" Target="../slideLayouts/slideLayout15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114.jpeg"/><Relationship Id="rId2" Type="http://schemas.openxmlformats.org/officeDocument/2006/relationships/slideLayout" Target="../slideLayouts/slideLayout15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image" Target="../media/image115.png"/><Relationship Id="rId2" Type="http://schemas.openxmlformats.org/officeDocument/2006/relationships/slideLayout" Target="../slideLayouts/slideLayout15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5.jpeg"/><Relationship Id="rId2" Type="http://schemas.openxmlformats.org/officeDocument/2006/relationships/image" Target="../media/image16.jpeg"/><Relationship Id="rId3" Type="http://schemas.openxmlformats.org/officeDocument/2006/relationships/slideLayout" Target="../slideLayouts/slideLayout1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7.jpeg"/><Relationship Id="rId2" Type="http://schemas.openxmlformats.org/officeDocument/2006/relationships/image" Target="../media/image18.jpeg"/><Relationship Id="rId3" Type="http://schemas.openxmlformats.org/officeDocument/2006/relationships/image" Target="../media/image19.jpeg"/><Relationship Id="rId4" Type="http://schemas.openxmlformats.org/officeDocument/2006/relationships/slideLayout" Target="../slideLayouts/slideLayout1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20.jpeg"/><Relationship Id="rId2" Type="http://schemas.openxmlformats.org/officeDocument/2006/relationships/slideLayout" Target="../slideLayouts/slideLayout1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1.jpeg"/><Relationship Id="rId2" Type="http://schemas.openxmlformats.org/officeDocument/2006/relationships/image" Target="../media/image22.jpeg"/><Relationship Id="rId3" Type="http://schemas.openxmlformats.org/officeDocument/2006/relationships/slideLayout" Target="../slideLayouts/slideLayout15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3.jpeg"/><Relationship Id="rId2" Type="http://schemas.openxmlformats.org/officeDocument/2006/relationships/image" Target="../media/image24.jpeg"/><Relationship Id="rId3" Type="http://schemas.openxmlformats.org/officeDocument/2006/relationships/image" Target="../media/image25.jpeg"/><Relationship Id="rId4" Type="http://schemas.openxmlformats.org/officeDocument/2006/relationships/image" Target="../media/image26.jpeg"/><Relationship Id="rId5" Type="http://schemas.openxmlformats.org/officeDocument/2006/relationships/slideLayout" Target="../slideLayouts/slideLayout1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extShape 1"/>
          <p:cNvSpPr txBox="1"/>
          <p:nvPr/>
        </p:nvSpPr>
        <p:spPr>
          <a:xfrm>
            <a:off x="792000" y="3993480"/>
            <a:ext cx="8568000" cy="1661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rmAutofit/>
          </a:bodyPr>
          <a:p>
            <a:r>
              <a:rPr b="1" lang="en-US" sz="4800" spc="-1" strike="noStrike">
                <a:solidFill>
                  <a:srgbClr val="333333"/>
                </a:solidFill>
                <a:latin typeface="Noto Sans Regular"/>
              </a:rPr>
              <a:t>Networks of Philly (v2)</a:t>
            </a:r>
            <a:endParaRPr b="1" lang="en-US" sz="48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83" name="TextShape 2"/>
          <p:cNvSpPr txBox="1"/>
          <p:nvPr/>
        </p:nvSpPr>
        <p:spPr>
          <a:xfrm>
            <a:off x="548640" y="4833720"/>
            <a:ext cx="9144000" cy="1107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3200" spc="-1" strike="noStrike">
                <a:latin typeface="Noto Sans Regular"/>
              </a:rPr>
              <a:t>Philadelphia’s Hidden Network Infrastructure</a:t>
            </a:r>
            <a:endParaRPr b="0" lang="en-US" sz="3200" spc="-1" strike="noStrike">
              <a:latin typeface="Noto Sans Regular"/>
            </a:endParaRPr>
          </a:p>
        </p:txBody>
      </p:sp>
      <p:pic>
        <p:nvPicPr>
          <p:cNvPr id="84" name="" descr=""/>
          <p:cNvPicPr/>
          <p:nvPr/>
        </p:nvPicPr>
        <p:blipFill>
          <a:blip r:embed="rId1"/>
          <a:stretch/>
        </p:blipFill>
        <p:spPr>
          <a:xfrm>
            <a:off x="6766560" y="-195480"/>
            <a:ext cx="3413520" cy="3395880"/>
          </a:xfrm>
          <a:prstGeom prst="rect">
            <a:avLst/>
          </a:prstGeom>
          <a:ln>
            <a:noFill/>
          </a:ln>
        </p:spPr>
      </p:pic>
      <p:pic>
        <p:nvPicPr>
          <p:cNvPr id="85" name="" descr=""/>
          <p:cNvPicPr/>
          <p:nvPr/>
        </p:nvPicPr>
        <p:blipFill>
          <a:blip r:embed="rId2"/>
          <a:stretch/>
        </p:blipFill>
        <p:spPr>
          <a:xfrm>
            <a:off x="4028760" y="-968400"/>
            <a:ext cx="2920680" cy="3894480"/>
          </a:xfrm>
          <a:prstGeom prst="rect">
            <a:avLst/>
          </a:prstGeom>
          <a:ln>
            <a:noFill/>
          </a:ln>
        </p:spPr>
      </p:pic>
      <p:pic>
        <p:nvPicPr>
          <p:cNvPr id="86" name="" descr=""/>
          <p:cNvPicPr/>
          <p:nvPr/>
        </p:nvPicPr>
        <p:blipFill>
          <a:blip r:embed="rId3"/>
          <a:stretch/>
        </p:blipFill>
        <p:spPr>
          <a:xfrm>
            <a:off x="-645120" y="-457200"/>
            <a:ext cx="3022560" cy="4535640"/>
          </a:xfrm>
          <a:prstGeom prst="rect">
            <a:avLst/>
          </a:prstGeom>
          <a:ln>
            <a:noFill/>
          </a:ln>
        </p:spPr>
      </p:pic>
      <p:pic>
        <p:nvPicPr>
          <p:cNvPr id="87" name="" descr=""/>
          <p:cNvPicPr/>
          <p:nvPr/>
        </p:nvPicPr>
        <p:blipFill>
          <a:blip r:embed="rId4"/>
          <a:stretch/>
        </p:blipFill>
        <p:spPr>
          <a:xfrm>
            <a:off x="2128320" y="-1187280"/>
            <a:ext cx="2261160" cy="4021920"/>
          </a:xfrm>
          <a:prstGeom prst="rect">
            <a:avLst/>
          </a:prstGeom>
          <a:ln>
            <a:noFill/>
          </a:ln>
        </p:spPr>
      </p:pic>
      <p:pic>
        <p:nvPicPr>
          <p:cNvPr id="88" name="" descr=""/>
          <p:cNvPicPr/>
          <p:nvPr/>
        </p:nvPicPr>
        <p:blipFill>
          <a:blip r:embed="rId5"/>
          <a:stretch/>
        </p:blipFill>
        <p:spPr>
          <a:xfrm>
            <a:off x="2359440" y="1371600"/>
            <a:ext cx="2030040" cy="2706840"/>
          </a:xfrm>
          <a:prstGeom prst="rect">
            <a:avLst/>
          </a:prstGeom>
          <a:ln>
            <a:noFill/>
          </a:ln>
        </p:spPr>
      </p:pic>
      <p:pic>
        <p:nvPicPr>
          <p:cNvPr id="89" name="" descr=""/>
          <p:cNvPicPr/>
          <p:nvPr/>
        </p:nvPicPr>
        <p:blipFill>
          <a:blip r:embed="rId6"/>
          <a:stretch/>
        </p:blipFill>
        <p:spPr>
          <a:xfrm>
            <a:off x="5918760" y="1554480"/>
            <a:ext cx="1893240" cy="2523960"/>
          </a:xfrm>
          <a:prstGeom prst="rect">
            <a:avLst/>
          </a:prstGeom>
          <a:ln>
            <a:noFill/>
          </a:ln>
        </p:spPr>
      </p:pic>
      <p:pic>
        <p:nvPicPr>
          <p:cNvPr id="90" name="" descr=""/>
          <p:cNvPicPr/>
          <p:nvPr/>
        </p:nvPicPr>
        <p:blipFill>
          <a:blip r:embed="rId7"/>
          <a:stretch/>
        </p:blipFill>
        <p:spPr>
          <a:xfrm>
            <a:off x="7812000" y="2377440"/>
            <a:ext cx="2268000" cy="1701000"/>
          </a:xfrm>
          <a:prstGeom prst="rect">
            <a:avLst/>
          </a:prstGeom>
          <a:ln>
            <a:noFill/>
          </a:ln>
        </p:spPr>
      </p:pic>
      <p:pic>
        <p:nvPicPr>
          <p:cNvPr id="91" name="" descr=""/>
          <p:cNvPicPr/>
          <p:nvPr/>
        </p:nvPicPr>
        <p:blipFill>
          <a:blip r:embed="rId8"/>
          <a:stretch/>
        </p:blipFill>
        <p:spPr>
          <a:xfrm>
            <a:off x="4002480" y="2337840"/>
            <a:ext cx="2124000" cy="17406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TextShape 1"/>
          <p:cNvSpPr txBox="1"/>
          <p:nvPr/>
        </p:nvSpPr>
        <p:spPr>
          <a:xfrm>
            <a:off x="720000" y="300960"/>
            <a:ext cx="8855640" cy="12625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r>
              <a:rPr b="1" lang="en-US" sz="4400" spc="-1" strike="noStrike">
                <a:solidFill>
                  <a:srgbClr val="333333"/>
                </a:solidFill>
                <a:latin typeface="Noto Sans Regular"/>
              </a:rPr>
              <a:t>Steam</a:t>
            </a:r>
            <a:endParaRPr b="1" lang="en-US" sz="44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123" name="TextShape 2"/>
          <p:cNvSpPr txBox="1"/>
          <p:nvPr/>
        </p:nvSpPr>
        <p:spPr>
          <a:xfrm>
            <a:off x="720000" y="1440000"/>
            <a:ext cx="8640000" cy="4384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Autofit/>
          </a:bodyPr>
          <a:p>
            <a:pPr marL="432000" indent="-324000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333333"/>
                </a:solidFill>
                <a:latin typeface="Noto Sans Regular"/>
              </a:rPr>
              <a:t>System dates back to 1889 when a power station at 908 Sansom used exhaust to heat nearby 917 Walnut St.</a:t>
            </a:r>
            <a:endParaRPr b="0" lang="en-US" sz="2200" spc="-1" strike="noStrike">
              <a:solidFill>
                <a:srgbClr val="333333"/>
              </a:solidFill>
              <a:latin typeface="Noto Sans Regular"/>
            </a:endParaRPr>
          </a:p>
          <a:p>
            <a:pPr marL="432000" indent="-324000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333333"/>
                </a:solidFill>
                <a:latin typeface="Noto Sans Regular"/>
              </a:rPr>
              <a:t>Third largest steam system in the United States.</a:t>
            </a:r>
            <a:endParaRPr b="0" lang="en-US" sz="2200" spc="-1" strike="noStrike">
              <a:solidFill>
                <a:srgbClr val="333333"/>
              </a:solidFill>
              <a:latin typeface="Noto Sans Regular"/>
            </a:endParaRPr>
          </a:p>
          <a:p>
            <a:pPr marL="432000" indent="-324000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333333"/>
                </a:solidFill>
                <a:latin typeface="Noto Sans Regular"/>
              </a:rPr>
              <a:t>Steam runs through pipes at 450F to 162 customers.</a:t>
            </a:r>
            <a:endParaRPr b="0" lang="en-US" sz="2200" spc="-1" strike="noStrike">
              <a:solidFill>
                <a:srgbClr val="333333"/>
              </a:solidFill>
              <a:latin typeface="Noto Sans Regular"/>
            </a:endParaRPr>
          </a:p>
          <a:p>
            <a:pPr marL="432000" indent="-324000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333333"/>
                </a:solidFill>
                <a:latin typeface="Noto Sans Regular"/>
              </a:rPr>
              <a:t>Now owned by Vicinity Energy, previously Veolia, Trigen, PECO.</a:t>
            </a:r>
            <a:endParaRPr b="0" lang="en-US" sz="2200" spc="-1" strike="noStrike">
              <a:solidFill>
                <a:srgbClr val="333333"/>
              </a:solidFill>
              <a:latin typeface="Noto Sans Regular"/>
            </a:endParaRPr>
          </a:p>
        </p:txBody>
      </p:sp>
      <p:pic>
        <p:nvPicPr>
          <p:cNvPr id="124" name="" descr=""/>
          <p:cNvPicPr/>
          <p:nvPr/>
        </p:nvPicPr>
        <p:blipFill>
          <a:blip r:embed="rId1"/>
          <a:stretch/>
        </p:blipFill>
        <p:spPr>
          <a:xfrm>
            <a:off x="5121360" y="3948840"/>
            <a:ext cx="3199680" cy="2726280"/>
          </a:xfrm>
          <a:prstGeom prst="rect">
            <a:avLst/>
          </a:prstGeom>
          <a:ln>
            <a:noFill/>
          </a:ln>
        </p:spPr>
      </p:pic>
      <p:pic>
        <p:nvPicPr>
          <p:cNvPr id="125" name="" descr=""/>
          <p:cNvPicPr/>
          <p:nvPr/>
        </p:nvPicPr>
        <p:blipFill>
          <a:blip r:embed="rId2"/>
          <a:stretch/>
        </p:blipFill>
        <p:spPr>
          <a:xfrm>
            <a:off x="1072800" y="3957840"/>
            <a:ext cx="2900160" cy="29001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" descr=""/>
          <p:cNvPicPr/>
          <p:nvPr/>
        </p:nvPicPr>
        <p:blipFill>
          <a:blip r:embed="rId1"/>
          <a:stretch/>
        </p:blipFill>
        <p:spPr>
          <a:xfrm>
            <a:off x="995040" y="703080"/>
            <a:ext cx="8181720" cy="59623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TextShape 1"/>
          <p:cNvSpPr txBox="1"/>
          <p:nvPr/>
        </p:nvSpPr>
        <p:spPr>
          <a:xfrm>
            <a:off x="720000" y="300960"/>
            <a:ext cx="8855640" cy="12625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r>
              <a:rPr b="1" lang="en-US" sz="4400" spc="-1" strike="noStrike">
                <a:solidFill>
                  <a:srgbClr val="333333"/>
                </a:solidFill>
                <a:latin typeface="Noto Sans Regular"/>
              </a:rPr>
              <a:t>High Pressure Fire Service</a:t>
            </a:r>
            <a:endParaRPr b="1" lang="en-US" sz="44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128" name="TextShape 2"/>
          <p:cNvSpPr txBox="1"/>
          <p:nvPr/>
        </p:nvSpPr>
        <p:spPr>
          <a:xfrm>
            <a:off x="720000" y="1404000"/>
            <a:ext cx="8640000" cy="4384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Autofit/>
          </a:bodyPr>
          <a:p>
            <a:pPr marL="432000" indent="-324000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333333"/>
                </a:solidFill>
                <a:latin typeface="Noto Sans Regular"/>
              </a:rPr>
              <a:t>HPFS started 1903 as a better way to fight fires.</a:t>
            </a:r>
            <a:endParaRPr b="0" lang="en-US" sz="2200" spc="-1" strike="noStrike">
              <a:solidFill>
                <a:srgbClr val="333333"/>
              </a:solidFill>
              <a:latin typeface="Noto Sans Regular"/>
            </a:endParaRPr>
          </a:p>
          <a:p>
            <a:pPr marL="432000" indent="-324000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333333"/>
                </a:solidFill>
                <a:latin typeface="Noto Sans Regular"/>
              </a:rPr>
              <a:t>Could shoot a two-inch stream 230 feet vertically at 400 PSI.</a:t>
            </a:r>
            <a:endParaRPr b="0" lang="en-US" sz="2200" spc="-1" strike="noStrike">
              <a:solidFill>
                <a:srgbClr val="333333"/>
              </a:solidFill>
              <a:latin typeface="Noto Sans Regular"/>
            </a:endParaRPr>
          </a:p>
          <a:p>
            <a:pPr marL="432000" indent="-324000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333333"/>
                </a:solidFill>
                <a:latin typeface="Noto Sans Regular"/>
              </a:rPr>
              <a:t>Red hydrants with two independent gates, weighting 1000lbs.</a:t>
            </a:r>
            <a:endParaRPr b="0" lang="en-US" sz="2200" spc="-1" strike="noStrike">
              <a:solidFill>
                <a:srgbClr val="333333"/>
              </a:solidFill>
              <a:latin typeface="Noto Sans Regular"/>
            </a:endParaRPr>
          </a:p>
          <a:p>
            <a:pPr marL="432000" indent="-324000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333333"/>
                </a:solidFill>
                <a:latin typeface="Noto Sans Regular"/>
              </a:rPr>
              <a:t>The 56-mile system was decommissioned in 2005 due to disrepair.</a:t>
            </a:r>
            <a:endParaRPr b="0" lang="en-US" sz="2200" spc="-1" strike="noStrike">
              <a:solidFill>
                <a:srgbClr val="333333"/>
              </a:solidFill>
              <a:latin typeface="Noto Sans Regular"/>
            </a:endParaRPr>
          </a:p>
        </p:txBody>
      </p:sp>
      <p:pic>
        <p:nvPicPr>
          <p:cNvPr id="129" name="" descr=""/>
          <p:cNvPicPr/>
          <p:nvPr/>
        </p:nvPicPr>
        <p:blipFill>
          <a:blip r:embed="rId1"/>
          <a:stretch/>
        </p:blipFill>
        <p:spPr>
          <a:xfrm>
            <a:off x="5989680" y="3783600"/>
            <a:ext cx="3977280" cy="2982960"/>
          </a:xfrm>
          <a:prstGeom prst="rect">
            <a:avLst/>
          </a:prstGeom>
          <a:ln>
            <a:noFill/>
          </a:ln>
        </p:spPr>
      </p:pic>
      <p:pic>
        <p:nvPicPr>
          <p:cNvPr id="130" name="" descr=""/>
          <p:cNvPicPr/>
          <p:nvPr/>
        </p:nvPicPr>
        <p:blipFill>
          <a:blip r:embed="rId2"/>
          <a:stretch/>
        </p:blipFill>
        <p:spPr>
          <a:xfrm>
            <a:off x="182880" y="3931920"/>
            <a:ext cx="3726720" cy="2795040"/>
          </a:xfrm>
          <a:prstGeom prst="rect">
            <a:avLst/>
          </a:prstGeom>
          <a:ln>
            <a:noFill/>
          </a:ln>
        </p:spPr>
      </p:pic>
      <p:pic>
        <p:nvPicPr>
          <p:cNvPr id="131" name="" descr=""/>
          <p:cNvPicPr/>
          <p:nvPr/>
        </p:nvPicPr>
        <p:blipFill>
          <a:blip r:embed="rId3"/>
          <a:stretch/>
        </p:blipFill>
        <p:spPr>
          <a:xfrm>
            <a:off x="3657600" y="3643200"/>
            <a:ext cx="2377440" cy="31698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TextShape 1"/>
          <p:cNvSpPr txBox="1"/>
          <p:nvPr/>
        </p:nvSpPr>
        <p:spPr>
          <a:xfrm>
            <a:off x="720000" y="300960"/>
            <a:ext cx="8855640" cy="12625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r>
              <a:rPr b="1" lang="en-US" sz="4400" spc="-1" strike="noStrike">
                <a:solidFill>
                  <a:srgbClr val="333333"/>
                </a:solidFill>
                <a:latin typeface="Noto Sans Regular"/>
              </a:rPr>
              <a:t>Philadelphia Transportation Co</a:t>
            </a:r>
            <a:endParaRPr b="1" lang="en-US" sz="44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133" name="TextShape 2"/>
          <p:cNvSpPr txBox="1"/>
          <p:nvPr/>
        </p:nvSpPr>
        <p:spPr>
          <a:xfrm>
            <a:off x="720000" y="1563480"/>
            <a:ext cx="8640000" cy="4384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Autofit/>
          </a:bodyPr>
          <a:p>
            <a:pPr marL="432000" indent="-324000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333333"/>
                </a:solidFill>
                <a:latin typeface="Noto Sans Regular"/>
              </a:rPr>
              <a:t>Main public transit operator from 1940 to 1968.</a:t>
            </a:r>
            <a:endParaRPr b="0" lang="en-US" sz="2200" spc="-1" strike="noStrike">
              <a:solidFill>
                <a:srgbClr val="333333"/>
              </a:solidFill>
              <a:latin typeface="Noto Sans Regular"/>
            </a:endParaRPr>
          </a:p>
          <a:p>
            <a:pPr marL="432000" indent="-324000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333333"/>
                </a:solidFill>
                <a:latin typeface="Noto Sans Regular"/>
              </a:rPr>
              <a:t>Replaced </a:t>
            </a:r>
            <a:r>
              <a:rPr b="1" lang="en-US" sz="2200" spc="-1" strike="noStrike">
                <a:solidFill>
                  <a:srgbClr val="333333"/>
                </a:solidFill>
                <a:latin typeface="Noto Sans Regular"/>
              </a:rPr>
              <a:t>Philadelphia Rapid Transit Company</a:t>
            </a:r>
            <a:r>
              <a:rPr b="0" lang="en-US" sz="2200" spc="-1" strike="noStrike">
                <a:solidFill>
                  <a:srgbClr val="333333"/>
                </a:solidFill>
                <a:latin typeface="Noto Sans Regular"/>
              </a:rPr>
              <a:t> (PRT) founded in 1902, now replaced by </a:t>
            </a:r>
            <a:r>
              <a:rPr b="1" lang="en-US" sz="2200" spc="-1" strike="noStrike">
                <a:solidFill>
                  <a:srgbClr val="333333"/>
                </a:solidFill>
                <a:latin typeface="Noto Sans Regular"/>
              </a:rPr>
              <a:t>SEPTA</a:t>
            </a:r>
            <a:r>
              <a:rPr b="0" lang="en-US" sz="2200" spc="-1" strike="noStrike">
                <a:solidFill>
                  <a:srgbClr val="333333"/>
                </a:solidFill>
                <a:latin typeface="Noto Sans Regular"/>
              </a:rPr>
              <a:t>.</a:t>
            </a:r>
            <a:endParaRPr b="0" lang="en-US" sz="2200" spc="-1" strike="noStrike">
              <a:solidFill>
                <a:srgbClr val="333333"/>
              </a:solidFill>
              <a:latin typeface="Noto Sans Regular"/>
            </a:endParaRPr>
          </a:p>
        </p:txBody>
      </p:sp>
      <p:pic>
        <p:nvPicPr>
          <p:cNvPr id="134" name="" descr=""/>
          <p:cNvPicPr/>
          <p:nvPr/>
        </p:nvPicPr>
        <p:blipFill>
          <a:blip r:embed="rId1"/>
          <a:stretch/>
        </p:blipFill>
        <p:spPr>
          <a:xfrm>
            <a:off x="869040" y="3360240"/>
            <a:ext cx="4434480" cy="2961000"/>
          </a:xfrm>
          <a:prstGeom prst="rect">
            <a:avLst/>
          </a:prstGeom>
          <a:ln>
            <a:noFill/>
          </a:ln>
        </p:spPr>
      </p:pic>
      <p:pic>
        <p:nvPicPr>
          <p:cNvPr id="135" name="" descr=""/>
          <p:cNvPicPr/>
          <p:nvPr/>
        </p:nvPicPr>
        <p:blipFill>
          <a:blip r:embed="rId2"/>
          <a:stretch/>
        </p:blipFill>
        <p:spPr>
          <a:xfrm>
            <a:off x="6090480" y="3852360"/>
            <a:ext cx="2962080" cy="15426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TextShape 1"/>
          <p:cNvSpPr txBox="1"/>
          <p:nvPr/>
        </p:nvSpPr>
        <p:spPr>
          <a:xfrm>
            <a:off x="720000" y="300960"/>
            <a:ext cx="8855640" cy="12625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r>
              <a:rPr b="1" lang="en-US" sz="4400" spc="-1" strike="noStrike">
                <a:solidFill>
                  <a:srgbClr val="333333"/>
                </a:solidFill>
                <a:latin typeface="Noto Sans Regular"/>
              </a:rPr>
              <a:t>Bell Telephone Company</a:t>
            </a:r>
            <a:endParaRPr b="1" lang="en-US" sz="44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137" name="TextShape 2"/>
          <p:cNvSpPr txBox="1"/>
          <p:nvPr/>
        </p:nvSpPr>
        <p:spPr>
          <a:xfrm>
            <a:off x="548640" y="1620000"/>
            <a:ext cx="9052560" cy="4384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Autofit/>
          </a:bodyPr>
          <a:p>
            <a:pPr marL="432000" indent="-324000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1" lang="en-US" sz="2200" spc="-1" strike="noStrike">
                <a:solidFill>
                  <a:srgbClr val="333333"/>
                </a:solidFill>
                <a:latin typeface="Noto Sans Regular"/>
              </a:rPr>
              <a:t>Bell Telephone Company</a:t>
            </a:r>
            <a:r>
              <a:rPr b="0" lang="en-US" sz="2200" spc="-1" strike="noStrike">
                <a:solidFill>
                  <a:srgbClr val="333333"/>
                </a:solidFill>
                <a:latin typeface="Noto Sans Regular"/>
              </a:rPr>
              <a:t> began as a company in 1879.</a:t>
            </a:r>
            <a:endParaRPr b="0" lang="en-US" sz="2200" spc="-1" strike="noStrike">
              <a:solidFill>
                <a:srgbClr val="333333"/>
              </a:solidFill>
              <a:latin typeface="Noto Sans Regular"/>
            </a:endParaRPr>
          </a:p>
          <a:p>
            <a:pPr marL="432000" indent="-324000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1" lang="en-US" sz="2200" spc="-1" strike="noStrike">
                <a:solidFill>
                  <a:srgbClr val="333333"/>
                </a:solidFill>
                <a:latin typeface="Noto Sans Regular"/>
              </a:rPr>
              <a:t>Bell Telephone Company of Pennsylvania</a:t>
            </a:r>
            <a:r>
              <a:rPr b="0" lang="en-US" sz="2200" spc="-1" strike="noStrike">
                <a:solidFill>
                  <a:srgbClr val="333333"/>
                </a:solidFill>
                <a:latin typeface="Noto Sans Regular"/>
              </a:rPr>
              <a:t> started the same year.</a:t>
            </a:r>
            <a:endParaRPr b="0" lang="en-US" sz="2200" spc="-1" strike="noStrike">
              <a:solidFill>
                <a:srgbClr val="333333"/>
              </a:solidFill>
              <a:latin typeface="Noto Sans Regular"/>
            </a:endParaRPr>
          </a:p>
          <a:p>
            <a:pPr marL="432000" indent="-324000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333333"/>
                </a:solidFill>
                <a:latin typeface="Noto Sans Regular"/>
              </a:rPr>
              <a:t>Bell was broken up in 1984, Philly’s RBOC became </a:t>
            </a:r>
            <a:r>
              <a:rPr b="1" lang="en-US" sz="2200" spc="-1" strike="noStrike">
                <a:solidFill>
                  <a:srgbClr val="333333"/>
                </a:solidFill>
                <a:latin typeface="Noto Sans Regular"/>
              </a:rPr>
              <a:t>Bell Atlantic</a:t>
            </a:r>
            <a:r>
              <a:rPr b="0" lang="en-US" sz="2200" spc="-1" strike="noStrike">
                <a:solidFill>
                  <a:srgbClr val="333333"/>
                </a:solidFill>
                <a:latin typeface="Noto Sans Regular"/>
              </a:rPr>
              <a:t>.</a:t>
            </a:r>
            <a:endParaRPr b="0" lang="en-US" sz="2200" spc="-1" strike="noStrike">
              <a:solidFill>
                <a:srgbClr val="333333"/>
              </a:solidFill>
              <a:latin typeface="Noto Sans Regular"/>
            </a:endParaRPr>
          </a:p>
          <a:p>
            <a:pPr marL="432000" indent="-324000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endParaRPr b="0" lang="en-US" sz="2200" spc="-1" strike="noStrike">
              <a:solidFill>
                <a:srgbClr val="333333"/>
              </a:solidFill>
              <a:latin typeface="Noto Sans Regular"/>
            </a:endParaRPr>
          </a:p>
        </p:txBody>
      </p:sp>
      <p:pic>
        <p:nvPicPr>
          <p:cNvPr id="138" name="" descr=""/>
          <p:cNvPicPr/>
          <p:nvPr/>
        </p:nvPicPr>
        <p:blipFill>
          <a:blip r:embed="rId1"/>
          <a:stretch/>
        </p:blipFill>
        <p:spPr>
          <a:xfrm>
            <a:off x="775800" y="4389120"/>
            <a:ext cx="2516040" cy="2103120"/>
          </a:xfrm>
          <a:prstGeom prst="rect">
            <a:avLst/>
          </a:prstGeom>
          <a:ln>
            <a:noFill/>
          </a:ln>
        </p:spPr>
      </p:pic>
      <p:pic>
        <p:nvPicPr>
          <p:cNvPr id="139" name="" descr=""/>
          <p:cNvPicPr/>
          <p:nvPr/>
        </p:nvPicPr>
        <p:blipFill>
          <a:blip r:embed="rId2"/>
          <a:stretch/>
        </p:blipFill>
        <p:spPr>
          <a:xfrm>
            <a:off x="3108960" y="4389120"/>
            <a:ext cx="2053440" cy="2103120"/>
          </a:xfrm>
          <a:prstGeom prst="rect">
            <a:avLst/>
          </a:prstGeom>
          <a:ln>
            <a:noFill/>
          </a:ln>
        </p:spPr>
      </p:pic>
      <p:pic>
        <p:nvPicPr>
          <p:cNvPr id="140" name="" descr=""/>
          <p:cNvPicPr/>
          <p:nvPr/>
        </p:nvPicPr>
        <p:blipFill>
          <a:blip r:embed="rId3"/>
          <a:stretch/>
        </p:blipFill>
        <p:spPr>
          <a:xfrm>
            <a:off x="7406640" y="4389120"/>
            <a:ext cx="2384640" cy="2094480"/>
          </a:xfrm>
          <a:prstGeom prst="rect">
            <a:avLst/>
          </a:prstGeom>
          <a:ln>
            <a:noFill/>
          </a:ln>
        </p:spPr>
      </p:pic>
      <p:pic>
        <p:nvPicPr>
          <p:cNvPr id="141" name="" descr=""/>
          <p:cNvPicPr/>
          <p:nvPr/>
        </p:nvPicPr>
        <p:blipFill>
          <a:blip r:embed="rId4"/>
          <a:stretch/>
        </p:blipFill>
        <p:spPr>
          <a:xfrm>
            <a:off x="8345520" y="182880"/>
            <a:ext cx="1621440" cy="1645920"/>
          </a:xfrm>
          <a:prstGeom prst="rect">
            <a:avLst/>
          </a:prstGeom>
          <a:ln>
            <a:noFill/>
          </a:ln>
        </p:spPr>
      </p:pic>
      <p:pic>
        <p:nvPicPr>
          <p:cNvPr id="142" name="" descr=""/>
          <p:cNvPicPr/>
          <p:nvPr/>
        </p:nvPicPr>
        <p:blipFill>
          <a:blip r:embed="rId5"/>
          <a:stretch/>
        </p:blipFill>
        <p:spPr>
          <a:xfrm>
            <a:off x="5120640" y="4389120"/>
            <a:ext cx="2312640" cy="20944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" descr=""/>
          <p:cNvPicPr/>
          <p:nvPr/>
        </p:nvPicPr>
        <p:blipFill>
          <a:blip r:embed="rId1"/>
          <a:stretch/>
        </p:blipFill>
        <p:spPr>
          <a:xfrm>
            <a:off x="493560" y="1224720"/>
            <a:ext cx="9417960" cy="53956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TextShape 1"/>
          <p:cNvSpPr txBox="1"/>
          <p:nvPr/>
        </p:nvSpPr>
        <p:spPr>
          <a:xfrm>
            <a:off x="720000" y="300960"/>
            <a:ext cx="8855640" cy="12625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r>
              <a:rPr b="1" lang="en-US" sz="4400" spc="-1" strike="noStrike">
                <a:solidFill>
                  <a:srgbClr val="333333"/>
                </a:solidFill>
                <a:latin typeface="Noto Sans Regular"/>
              </a:rPr>
              <a:t>Keystone Telephone Company</a:t>
            </a:r>
            <a:endParaRPr b="1" lang="en-US" sz="44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145" name="TextShape 2"/>
          <p:cNvSpPr txBox="1"/>
          <p:nvPr/>
        </p:nvSpPr>
        <p:spPr>
          <a:xfrm>
            <a:off x="720000" y="1584000"/>
            <a:ext cx="8640000" cy="4384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Autofit/>
          </a:bodyPr>
          <a:p>
            <a:pPr marL="432000" indent="-324000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333333"/>
                </a:solidFill>
                <a:latin typeface="Noto Sans Regular"/>
              </a:rPr>
              <a:t>Founded 1900 as a direct competitor to </a:t>
            </a:r>
            <a:r>
              <a:rPr b="1" lang="en-US" sz="2200" spc="-1" strike="noStrike">
                <a:solidFill>
                  <a:srgbClr val="333333"/>
                </a:solidFill>
                <a:latin typeface="Noto Sans Regular"/>
              </a:rPr>
              <a:t>Bell Telephone Company</a:t>
            </a:r>
            <a:r>
              <a:rPr b="0" lang="en-US" sz="2200" spc="-1" strike="noStrike">
                <a:solidFill>
                  <a:srgbClr val="333333"/>
                </a:solidFill>
                <a:latin typeface="Noto Sans Regular"/>
              </a:rPr>
              <a:t>, bought by Bell in 1945.</a:t>
            </a:r>
            <a:endParaRPr b="0" lang="en-US" sz="2200" spc="-1" strike="noStrike">
              <a:solidFill>
                <a:srgbClr val="333333"/>
              </a:solidFill>
              <a:latin typeface="Noto Sans Regular"/>
            </a:endParaRPr>
          </a:p>
          <a:p>
            <a:pPr marL="432000" indent="-324000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333333"/>
                </a:solidFill>
                <a:latin typeface="Noto Sans Regular"/>
              </a:rPr>
              <a:t>First telephone company in the world to have completely buried wires.</a:t>
            </a:r>
            <a:endParaRPr b="0" lang="en-US" sz="2200" spc="-1" strike="noStrike">
              <a:solidFill>
                <a:srgbClr val="333333"/>
              </a:solidFill>
              <a:latin typeface="Noto Sans Regular"/>
            </a:endParaRPr>
          </a:p>
          <a:p>
            <a:pPr marL="432000" indent="-324000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333333"/>
                </a:solidFill>
                <a:latin typeface="Noto Sans Regular"/>
              </a:rPr>
              <a:t>Catered to businesses.</a:t>
            </a:r>
            <a:endParaRPr b="0" lang="en-US" sz="2200" spc="-1" strike="noStrike">
              <a:solidFill>
                <a:srgbClr val="333333"/>
              </a:solidFill>
              <a:latin typeface="Noto Sans Regular"/>
            </a:endParaRPr>
          </a:p>
          <a:p>
            <a:pPr marL="432000" indent="-324000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333333"/>
                </a:solidFill>
                <a:latin typeface="Noto Sans Regular"/>
              </a:rPr>
              <a:t>Used for city communications.</a:t>
            </a:r>
            <a:endParaRPr b="0" lang="en-US" sz="2200" spc="-1" strike="noStrike">
              <a:solidFill>
                <a:srgbClr val="333333"/>
              </a:solidFill>
              <a:latin typeface="Noto Sans Regular"/>
            </a:endParaRPr>
          </a:p>
        </p:txBody>
      </p:sp>
      <p:pic>
        <p:nvPicPr>
          <p:cNvPr id="146" name="" descr=""/>
          <p:cNvPicPr/>
          <p:nvPr/>
        </p:nvPicPr>
        <p:blipFill>
          <a:blip r:embed="rId1"/>
          <a:stretch/>
        </p:blipFill>
        <p:spPr>
          <a:xfrm>
            <a:off x="5486400" y="3265920"/>
            <a:ext cx="3657600" cy="32263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TextShape 1"/>
          <p:cNvSpPr txBox="1"/>
          <p:nvPr/>
        </p:nvSpPr>
        <p:spPr>
          <a:xfrm>
            <a:off x="720000" y="300960"/>
            <a:ext cx="8855640" cy="12625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r>
              <a:rPr b="1" lang="en-US" sz="4400" spc="-1" strike="noStrike">
                <a:solidFill>
                  <a:srgbClr val="333333"/>
                </a:solidFill>
                <a:latin typeface="Noto Sans Regular"/>
              </a:rPr>
              <a:t>Electrical Bureau</a:t>
            </a:r>
            <a:endParaRPr b="1" lang="en-US" sz="44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148" name="TextShape 2"/>
          <p:cNvSpPr txBox="1"/>
          <p:nvPr/>
        </p:nvSpPr>
        <p:spPr>
          <a:xfrm>
            <a:off x="720000" y="1584000"/>
            <a:ext cx="8640000" cy="4384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Autofit/>
          </a:bodyPr>
          <a:p>
            <a:pPr marL="432000" indent="-324000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333333"/>
                </a:solidFill>
                <a:latin typeface="Noto Sans Regular"/>
              </a:rPr>
              <a:t>City department from 1856 – 1951.</a:t>
            </a:r>
            <a:endParaRPr b="0" lang="en-US" sz="2200" spc="-1" strike="noStrike">
              <a:solidFill>
                <a:srgbClr val="333333"/>
              </a:solidFill>
              <a:latin typeface="Noto Sans Regular"/>
            </a:endParaRPr>
          </a:p>
          <a:p>
            <a:pPr marL="432000" indent="-324000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333333"/>
                </a:solidFill>
                <a:latin typeface="Noto Sans Regular"/>
              </a:rPr>
              <a:t>Maintained communications systems (call boxes) for police and fire.</a:t>
            </a:r>
            <a:endParaRPr b="0" lang="en-US" sz="2200" spc="-1" strike="noStrike">
              <a:solidFill>
                <a:srgbClr val="333333"/>
              </a:solidFill>
              <a:latin typeface="Noto Sans Regular"/>
            </a:endParaRPr>
          </a:p>
          <a:p>
            <a:pPr marL="432000" indent="-324000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333333"/>
                </a:solidFill>
                <a:latin typeface="Noto Sans Regular"/>
              </a:rPr>
              <a:t>Now Communications group within the Department of Public Property.</a:t>
            </a:r>
            <a:endParaRPr b="0" lang="en-US" sz="2200" spc="-1" strike="noStrike">
              <a:solidFill>
                <a:srgbClr val="333333"/>
              </a:solidFill>
              <a:latin typeface="Noto Sans Regular"/>
            </a:endParaRPr>
          </a:p>
        </p:txBody>
      </p:sp>
      <p:pic>
        <p:nvPicPr>
          <p:cNvPr id="149" name="" descr=""/>
          <p:cNvPicPr/>
          <p:nvPr/>
        </p:nvPicPr>
        <p:blipFill>
          <a:blip r:embed="rId1"/>
          <a:stretch/>
        </p:blipFill>
        <p:spPr>
          <a:xfrm>
            <a:off x="-182880" y="4663440"/>
            <a:ext cx="2749680" cy="2062440"/>
          </a:xfrm>
          <a:prstGeom prst="rect">
            <a:avLst/>
          </a:prstGeom>
          <a:ln>
            <a:noFill/>
          </a:ln>
        </p:spPr>
      </p:pic>
      <p:pic>
        <p:nvPicPr>
          <p:cNvPr id="150" name="" descr=""/>
          <p:cNvPicPr/>
          <p:nvPr/>
        </p:nvPicPr>
        <p:blipFill>
          <a:blip r:embed="rId2"/>
          <a:stretch/>
        </p:blipFill>
        <p:spPr>
          <a:xfrm>
            <a:off x="2194560" y="4640760"/>
            <a:ext cx="2779920" cy="2085120"/>
          </a:xfrm>
          <a:prstGeom prst="rect">
            <a:avLst/>
          </a:prstGeom>
          <a:ln>
            <a:noFill/>
          </a:ln>
        </p:spPr>
      </p:pic>
      <p:pic>
        <p:nvPicPr>
          <p:cNvPr id="151" name="" descr=""/>
          <p:cNvPicPr/>
          <p:nvPr/>
        </p:nvPicPr>
        <p:blipFill>
          <a:blip r:embed="rId3"/>
          <a:stretch/>
        </p:blipFill>
        <p:spPr>
          <a:xfrm>
            <a:off x="4693680" y="4622760"/>
            <a:ext cx="2804400" cy="2103120"/>
          </a:xfrm>
          <a:prstGeom prst="rect">
            <a:avLst/>
          </a:prstGeom>
          <a:ln>
            <a:noFill/>
          </a:ln>
        </p:spPr>
      </p:pic>
      <p:pic>
        <p:nvPicPr>
          <p:cNvPr id="152" name="" descr=""/>
          <p:cNvPicPr/>
          <p:nvPr/>
        </p:nvPicPr>
        <p:blipFill>
          <a:blip r:embed="rId4"/>
          <a:stretch/>
        </p:blipFill>
        <p:spPr>
          <a:xfrm>
            <a:off x="7315200" y="4600080"/>
            <a:ext cx="2834640" cy="2125800"/>
          </a:xfrm>
          <a:prstGeom prst="rect">
            <a:avLst/>
          </a:prstGeom>
          <a:ln>
            <a:noFill/>
          </a:ln>
        </p:spPr>
      </p:pic>
      <p:pic>
        <p:nvPicPr>
          <p:cNvPr id="153" name="" descr=""/>
          <p:cNvPicPr/>
          <p:nvPr/>
        </p:nvPicPr>
        <p:blipFill>
          <a:blip r:embed="rId5"/>
          <a:stretch/>
        </p:blipFill>
        <p:spPr>
          <a:xfrm>
            <a:off x="3840480" y="3483360"/>
            <a:ext cx="1807200" cy="1911600"/>
          </a:xfrm>
          <a:prstGeom prst="rect">
            <a:avLst/>
          </a:prstGeom>
          <a:ln>
            <a:noFill/>
          </a:ln>
        </p:spPr>
      </p:pic>
      <p:pic>
        <p:nvPicPr>
          <p:cNvPr id="154" name="" descr=""/>
          <p:cNvPicPr/>
          <p:nvPr/>
        </p:nvPicPr>
        <p:blipFill>
          <a:blip r:embed="rId6"/>
          <a:srcRect l="0" t="0" r="16" b="14602"/>
          <a:stretch/>
        </p:blipFill>
        <p:spPr>
          <a:xfrm>
            <a:off x="6492240" y="3474720"/>
            <a:ext cx="1715040" cy="1835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TextShape 1"/>
          <p:cNvSpPr txBox="1"/>
          <p:nvPr/>
        </p:nvSpPr>
        <p:spPr>
          <a:xfrm>
            <a:off x="720000" y="300960"/>
            <a:ext cx="8855640" cy="12625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r>
              <a:rPr b="1" lang="en-US" sz="4400" spc="-1" strike="noStrike">
                <a:solidFill>
                  <a:srgbClr val="333333"/>
                </a:solidFill>
                <a:latin typeface="Noto Sans Regular"/>
              </a:rPr>
              <a:t>Western Union Telegraph Co</a:t>
            </a:r>
            <a:endParaRPr b="1" lang="en-US" sz="44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156" name="TextShape 2"/>
          <p:cNvSpPr txBox="1"/>
          <p:nvPr/>
        </p:nvSpPr>
        <p:spPr>
          <a:xfrm>
            <a:off x="720000" y="1584000"/>
            <a:ext cx="9155520" cy="4384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Autofit/>
          </a:bodyPr>
          <a:p>
            <a:pPr marL="432000" indent="-324000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333333"/>
                </a:solidFill>
                <a:latin typeface="Noto Sans Regular"/>
              </a:rPr>
              <a:t>Began operation in 1851.</a:t>
            </a:r>
            <a:endParaRPr b="0" lang="en-US" sz="2200" spc="-1" strike="noStrike">
              <a:solidFill>
                <a:srgbClr val="333333"/>
              </a:solidFill>
              <a:latin typeface="Noto Sans Regular"/>
            </a:endParaRPr>
          </a:p>
          <a:p>
            <a:pPr marL="432000" indent="-324000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333333"/>
                </a:solidFill>
                <a:latin typeface="Noto Sans Regular"/>
              </a:rPr>
              <a:t>Telegraphy was spun off to </a:t>
            </a:r>
            <a:r>
              <a:rPr b="1" lang="en-US" sz="2200" spc="-1" strike="noStrike">
                <a:solidFill>
                  <a:srgbClr val="333333"/>
                </a:solidFill>
                <a:latin typeface="Noto Sans Regular"/>
              </a:rPr>
              <a:t>Western Union International</a:t>
            </a:r>
            <a:r>
              <a:rPr b="0" lang="en-US" sz="2200" spc="-1" strike="noStrike">
                <a:solidFill>
                  <a:srgbClr val="333333"/>
                </a:solidFill>
                <a:latin typeface="Noto Sans Regular"/>
              </a:rPr>
              <a:t> in 1963.</a:t>
            </a:r>
            <a:endParaRPr b="0" lang="en-US" sz="2200" spc="-1" strike="noStrike">
              <a:solidFill>
                <a:srgbClr val="333333"/>
              </a:solidFill>
              <a:latin typeface="Noto Sans Regular"/>
            </a:endParaRPr>
          </a:p>
          <a:p>
            <a:pPr marL="432000" indent="-324000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333333"/>
                </a:solidFill>
                <a:latin typeface="Noto Sans Regular"/>
              </a:rPr>
              <a:t>Sold telegraphy system to </a:t>
            </a:r>
            <a:r>
              <a:rPr b="1" lang="en-US" sz="2200" spc="-1" strike="noStrike">
                <a:solidFill>
                  <a:srgbClr val="333333"/>
                </a:solidFill>
                <a:latin typeface="Noto Sans Regular"/>
              </a:rPr>
              <a:t>MCI</a:t>
            </a:r>
            <a:r>
              <a:rPr b="0" lang="en-US" sz="2200" spc="-1" strike="noStrike">
                <a:solidFill>
                  <a:srgbClr val="333333"/>
                </a:solidFill>
                <a:latin typeface="Noto Sans Regular"/>
              </a:rPr>
              <a:t> in 1983.</a:t>
            </a:r>
            <a:endParaRPr b="0" lang="en-US" sz="2200" spc="-1" strike="noStrike">
              <a:solidFill>
                <a:srgbClr val="333333"/>
              </a:solidFill>
              <a:latin typeface="Noto Sans Regular"/>
            </a:endParaRPr>
          </a:p>
        </p:txBody>
      </p:sp>
      <p:pic>
        <p:nvPicPr>
          <p:cNvPr id="157" name="" descr=""/>
          <p:cNvPicPr/>
          <p:nvPr/>
        </p:nvPicPr>
        <p:blipFill>
          <a:blip r:embed="rId1"/>
          <a:stretch/>
        </p:blipFill>
        <p:spPr>
          <a:xfrm>
            <a:off x="797760" y="3268080"/>
            <a:ext cx="4360320" cy="3186000"/>
          </a:xfrm>
          <a:prstGeom prst="rect">
            <a:avLst/>
          </a:prstGeom>
          <a:ln>
            <a:noFill/>
          </a:ln>
        </p:spPr>
      </p:pic>
      <p:pic>
        <p:nvPicPr>
          <p:cNvPr id="158" name="" descr=""/>
          <p:cNvPicPr/>
          <p:nvPr/>
        </p:nvPicPr>
        <p:blipFill>
          <a:blip r:embed="rId2"/>
          <a:stretch/>
        </p:blipFill>
        <p:spPr>
          <a:xfrm>
            <a:off x="5262120" y="3857040"/>
            <a:ext cx="4521960" cy="2543760"/>
          </a:xfrm>
          <a:prstGeom prst="rect">
            <a:avLst/>
          </a:prstGeom>
          <a:ln>
            <a:noFill/>
          </a:ln>
        </p:spPr>
      </p:pic>
      <p:pic>
        <p:nvPicPr>
          <p:cNvPr id="159" name="" descr=""/>
          <p:cNvPicPr/>
          <p:nvPr/>
        </p:nvPicPr>
        <p:blipFill>
          <a:blip r:embed="rId3"/>
          <a:stretch/>
        </p:blipFill>
        <p:spPr>
          <a:xfrm>
            <a:off x="6675120" y="2560320"/>
            <a:ext cx="2649960" cy="11678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TextShape 1"/>
          <p:cNvSpPr txBox="1"/>
          <p:nvPr/>
        </p:nvSpPr>
        <p:spPr>
          <a:xfrm>
            <a:off x="720000" y="300960"/>
            <a:ext cx="8855640" cy="12625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r>
              <a:rPr b="1" lang="en-US" sz="4400" spc="-1" strike="noStrike">
                <a:solidFill>
                  <a:srgbClr val="333333"/>
                </a:solidFill>
                <a:latin typeface="Noto Sans Regular"/>
              </a:rPr>
              <a:t>Metromedia Fiber Network</a:t>
            </a:r>
            <a:endParaRPr b="1" lang="en-US" sz="44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161" name="TextShape 2"/>
          <p:cNvSpPr txBox="1"/>
          <p:nvPr/>
        </p:nvSpPr>
        <p:spPr>
          <a:xfrm>
            <a:off x="720000" y="1584000"/>
            <a:ext cx="8640000" cy="4384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Autofit/>
          </a:bodyPr>
          <a:p>
            <a:pPr marL="432000" indent="-324000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333333"/>
                </a:solidFill>
                <a:latin typeface="Noto Sans Regular"/>
              </a:rPr>
              <a:t>Launched in 1993 as </a:t>
            </a:r>
            <a:r>
              <a:rPr b="1" lang="en-US" sz="2200" spc="-1" strike="noStrike">
                <a:solidFill>
                  <a:srgbClr val="333333"/>
                </a:solidFill>
                <a:latin typeface="Noto Sans Regular"/>
              </a:rPr>
              <a:t>National Fiber Network</a:t>
            </a:r>
            <a:r>
              <a:rPr b="0" lang="en-US" sz="2200" spc="-1" strike="noStrike">
                <a:solidFill>
                  <a:srgbClr val="333333"/>
                </a:solidFill>
                <a:latin typeface="Noto Sans Regular"/>
              </a:rPr>
              <a:t>.</a:t>
            </a:r>
            <a:endParaRPr b="0" lang="en-US" sz="2200" spc="-1" strike="noStrike">
              <a:solidFill>
                <a:srgbClr val="333333"/>
              </a:solidFill>
              <a:latin typeface="Noto Sans Regular"/>
            </a:endParaRPr>
          </a:p>
          <a:p>
            <a:pPr marL="432000" indent="-324000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333333"/>
                </a:solidFill>
                <a:latin typeface="Noto Sans Regular"/>
              </a:rPr>
              <a:t>Dark fiber to communications carriers in the U.S. and EU.</a:t>
            </a:r>
            <a:endParaRPr b="0" lang="en-US" sz="2200" spc="-1" strike="noStrike">
              <a:solidFill>
                <a:srgbClr val="333333"/>
              </a:solidFill>
              <a:latin typeface="Noto Sans Regular"/>
            </a:endParaRPr>
          </a:p>
          <a:p>
            <a:pPr marL="432000" indent="-324000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333333"/>
                </a:solidFill>
                <a:latin typeface="Noto Sans Regular"/>
              </a:rPr>
              <a:t>Bankrupt by 2002, back in 2003 as </a:t>
            </a:r>
            <a:r>
              <a:rPr b="1" lang="en-US" sz="2200" spc="-1" strike="noStrike">
                <a:solidFill>
                  <a:srgbClr val="333333"/>
                </a:solidFill>
                <a:latin typeface="Noto Sans Regular"/>
              </a:rPr>
              <a:t>Abovenet</a:t>
            </a:r>
            <a:r>
              <a:rPr b="0" lang="en-US" sz="2200" spc="-1" strike="noStrike">
                <a:solidFill>
                  <a:srgbClr val="333333"/>
                </a:solidFill>
                <a:latin typeface="Noto Sans Regular"/>
              </a:rPr>
              <a:t>, bought by </a:t>
            </a:r>
            <a:r>
              <a:rPr b="1" lang="en-US" sz="2200" spc="-1" strike="noStrike">
                <a:solidFill>
                  <a:srgbClr val="333333"/>
                </a:solidFill>
                <a:latin typeface="Noto Sans Regular"/>
              </a:rPr>
              <a:t>Zayo</a:t>
            </a:r>
            <a:r>
              <a:rPr b="0" lang="en-US" sz="2200" spc="-1" strike="noStrike">
                <a:solidFill>
                  <a:srgbClr val="333333"/>
                </a:solidFill>
                <a:latin typeface="Noto Sans Regular"/>
              </a:rPr>
              <a:t> in 2012.</a:t>
            </a:r>
            <a:endParaRPr b="0" lang="en-US" sz="2200" spc="-1" strike="noStrike">
              <a:solidFill>
                <a:srgbClr val="333333"/>
              </a:solidFill>
              <a:latin typeface="Noto Sans Regular"/>
            </a:endParaRPr>
          </a:p>
        </p:txBody>
      </p:sp>
      <p:pic>
        <p:nvPicPr>
          <p:cNvPr id="162" name="" descr=""/>
          <p:cNvPicPr/>
          <p:nvPr/>
        </p:nvPicPr>
        <p:blipFill>
          <a:blip r:embed="rId1"/>
          <a:stretch/>
        </p:blipFill>
        <p:spPr>
          <a:xfrm>
            <a:off x="5577840" y="3474720"/>
            <a:ext cx="3566160" cy="3000960"/>
          </a:xfrm>
          <a:prstGeom prst="rect">
            <a:avLst/>
          </a:prstGeom>
          <a:ln>
            <a:noFill/>
          </a:ln>
        </p:spPr>
      </p:pic>
      <p:pic>
        <p:nvPicPr>
          <p:cNvPr id="163" name="" descr=""/>
          <p:cNvPicPr/>
          <p:nvPr/>
        </p:nvPicPr>
        <p:blipFill>
          <a:blip r:embed="rId2"/>
          <a:stretch/>
        </p:blipFill>
        <p:spPr>
          <a:xfrm>
            <a:off x="815760" y="4114800"/>
            <a:ext cx="4762080" cy="15426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TextShape 1"/>
          <p:cNvSpPr txBox="1"/>
          <p:nvPr/>
        </p:nvSpPr>
        <p:spPr>
          <a:xfrm>
            <a:off x="720000" y="300960"/>
            <a:ext cx="8855640" cy="12625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r>
              <a:rPr b="1" lang="en-US" sz="4400" spc="-1" strike="noStrike">
                <a:solidFill>
                  <a:srgbClr val="333333"/>
                </a:solidFill>
                <a:latin typeface="Noto Sans Regular"/>
              </a:rPr>
              <a:t>Table of Contents</a:t>
            </a:r>
            <a:endParaRPr b="1" lang="en-US" sz="44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93" name="TextShape 2"/>
          <p:cNvSpPr txBox="1"/>
          <p:nvPr/>
        </p:nvSpPr>
        <p:spPr>
          <a:xfrm>
            <a:off x="720000" y="1692000"/>
            <a:ext cx="8640000" cy="4384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Autofit/>
          </a:bodyPr>
          <a:p>
            <a:pPr marL="432000" indent="-324000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333333"/>
                </a:solidFill>
                <a:latin typeface="Noto Sans Regular"/>
              </a:rPr>
              <a:t>Who Am I?</a:t>
            </a:r>
            <a:endParaRPr b="0" lang="en-US" sz="2200" spc="-1" strike="noStrike">
              <a:solidFill>
                <a:srgbClr val="333333"/>
              </a:solidFill>
              <a:latin typeface="Noto Sans Regular"/>
            </a:endParaRPr>
          </a:p>
          <a:p>
            <a:pPr marL="432000" indent="-324000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333333"/>
                </a:solidFill>
                <a:latin typeface="Noto Sans Regular"/>
              </a:rPr>
              <a:t>How did this all start?</a:t>
            </a:r>
            <a:endParaRPr b="0" lang="en-US" sz="2200" spc="-1" strike="noStrike">
              <a:solidFill>
                <a:srgbClr val="333333"/>
              </a:solidFill>
              <a:latin typeface="Noto Sans Regular"/>
            </a:endParaRPr>
          </a:p>
          <a:p>
            <a:pPr marL="432000" indent="-324000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333333"/>
                </a:solidFill>
                <a:latin typeface="Noto Sans Regular"/>
              </a:rPr>
              <a:t>Infrastructure! (Manholes, handholes, antennae, misc.)</a:t>
            </a:r>
            <a:endParaRPr b="0" lang="en-US" sz="2200" spc="-1" strike="noStrike">
              <a:solidFill>
                <a:srgbClr val="333333"/>
              </a:solidFill>
              <a:latin typeface="Noto Sans Regular"/>
            </a:endParaRPr>
          </a:p>
          <a:p>
            <a:pPr marL="432000" indent="-324000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333333"/>
                </a:solidFill>
                <a:latin typeface="Noto Sans Regular"/>
              </a:rPr>
              <a:t>Sightseeing (Buildings of networking importance)</a:t>
            </a:r>
            <a:endParaRPr b="0" lang="en-US" sz="2200" spc="-1" strike="noStrike">
              <a:solidFill>
                <a:srgbClr val="333333"/>
              </a:solidFill>
              <a:latin typeface="Noto Sans Regular"/>
            </a:endParaRPr>
          </a:p>
          <a:p>
            <a:pPr marL="432000" indent="-324000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333333"/>
                </a:solidFill>
                <a:latin typeface="Noto Sans Regular"/>
              </a:rPr>
              <a:t>Right To Know Requests</a:t>
            </a:r>
            <a:endParaRPr b="0" lang="en-US" sz="2200" spc="-1" strike="noStrike">
              <a:solidFill>
                <a:srgbClr val="333333"/>
              </a:solidFill>
              <a:latin typeface="Noto Sans Regular"/>
            </a:endParaRPr>
          </a:p>
          <a:p>
            <a:pPr marL="432000" indent="-324000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333333"/>
                </a:solidFill>
                <a:latin typeface="Noto Sans Regular"/>
              </a:rPr>
              <a:t>What’s next?</a:t>
            </a:r>
            <a:endParaRPr b="0" lang="en-US" sz="2200" spc="-1" strike="noStrike">
              <a:solidFill>
                <a:srgbClr val="333333"/>
              </a:solidFill>
              <a:latin typeface="Noto Sans Regular"/>
            </a:endParaRPr>
          </a:p>
          <a:p>
            <a:pPr marL="432000" indent="-324000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333333"/>
                </a:solidFill>
                <a:latin typeface="Noto Sans Regular"/>
              </a:rPr>
              <a:t>Questions!</a:t>
            </a:r>
            <a:endParaRPr b="0" lang="en-US" sz="2200" spc="-1" strike="noStrike">
              <a:solidFill>
                <a:srgbClr val="333333"/>
              </a:solidFill>
              <a:latin typeface="Noto Sans Regular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TextShape 1"/>
          <p:cNvSpPr txBox="1"/>
          <p:nvPr/>
        </p:nvSpPr>
        <p:spPr>
          <a:xfrm>
            <a:off x="720000" y="300960"/>
            <a:ext cx="8855640" cy="12625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r>
              <a:rPr b="1" lang="en-US" sz="4400" spc="-1" strike="noStrike">
                <a:solidFill>
                  <a:srgbClr val="333333"/>
                </a:solidFill>
                <a:latin typeface="Noto Sans Regular"/>
              </a:rPr>
              <a:t>MCI Metro</a:t>
            </a:r>
            <a:endParaRPr b="1" lang="en-US" sz="44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165" name="TextShape 2"/>
          <p:cNvSpPr txBox="1"/>
          <p:nvPr/>
        </p:nvSpPr>
        <p:spPr>
          <a:xfrm>
            <a:off x="720000" y="1584000"/>
            <a:ext cx="9155520" cy="4384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Autofit/>
          </a:bodyPr>
          <a:p>
            <a:pPr marL="432000" indent="-324000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333333"/>
                </a:solidFill>
                <a:latin typeface="Noto Sans Regular"/>
              </a:rPr>
              <a:t>Division of </a:t>
            </a:r>
            <a:r>
              <a:rPr b="1" lang="en-US" sz="2200" spc="-1" strike="noStrike">
                <a:solidFill>
                  <a:srgbClr val="333333"/>
                </a:solidFill>
                <a:latin typeface="Noto Sans Regular"/>
              </a:rPr>
              <a:t>MCI</a:t>
            </a:r>
            <a:r>
              <a:rPr b="0" lang="en-US" sz="2200" spc="-1" strike="noStrike">
                <a:solidFill>
                  <a:srgbClr val="333333"/>
                </a:solidFill>
                <a:latin typeface="Noto Sans Regular"/>
              </a:rPr>
              <a:t> that layed fiber in the ‘90s.</a:t>
            </a:r>
            <a:endParaRPr b="0" lang="en-US" sz="2200" spc="-1" strike="noStrike">
              <a:solidFill>
                <a:srgbClr val="333333"/>
              </a:solidFill>
              <a:latin typeface="Noto Sans Regular"/>
            </a:endParaRPr>
          </a:p>
          <a:p>
            <a:pPr marL="432000" indent="-324000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333333"/>
                </a:solidFill>
                <a:latin typeface="Noto Sans Regular"/>
              </a:rPr>
              <a:t>Bought by </a:t>
            </a:r>
            <a:r>
              <a:rPr b="1" lang="en-US" sz="2200" spc="-1" strike="noStrike">
                <a:solidFill>
                  <a:srgbClr val="333333"/>
                </a:solidFill>
                <a:latin typeface="Noto Sans Regular"/>
              </a:rPr>
              <a:t>WorldCom</a:t>
            </a:r>
            <a:r>
              <a:rPr b="0" lang="en-US" sz="2200" spc="-1" strike="noStrike">
                <a:solidFill>
                  <a:srgbClr val="333333"/>
                </a:solidFill>
                <a:latin typeface="Noto Sans Regular"/>
              </a:rPr>
              <a:t> in 1998.</a:t>
            </a:r>
            <a:endParaRPr b="0" lang="en-US" sz="2200" spc="-1" strike="noStrike">
              <a:solidFill>
                <a:srgbClr val="333333"/>
              </a:solidFill>
              <a:latin typeface="Noto Sans Regular"/>
            </a:endParaRPr>
          </a:p>
          <a:p>
            <a:pPr marL="432000" indent="-324000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1" lang="en-US" sz="2200" spc="-1" strike="noStrike">
                <a:solidFill>
                  <a:srgbClr val="333333"/>
                </a:solidFill>
                <a:latin typeface="Noto Sans Regular"/>
              </a:rPr>
              <a:t>MCI</a:t>
            </a:r>
            <a:r>
              <a:rPr b="0" lang="en-US" sz="2200" spc="-1" strike="noStrike">
                <a:solidFill>
                  <a:srgbClr val="333333"/>
                </a:solidFill>
                <a:latin typeface="Noto Sans Regular"/>
              </a:rPr>
              <a:t> Acquired by </a:t>
            </a:r>
            <a:r>
              <a:rPr b="1" lang="en-US" sz="2200" spc="-1" strike="noStrike">
                <a:solidFill>
                  <a:srgbClr val="333333"/>
                </a:solidFill>
                <a:latin typeface="Noto Sans Regular"/>
              </a:rPr>
              <a:t>Verizon Communications</a:t>
            </a:r>
            <a:r>
              <a:rPr b="0" lang="en-US" sz="2200" spc="-1" strike="noStrike">
                <a:solidFill>
                  <a:srgbClr val="333333"/>
                </a:solidFill>
                <a:latin typeface="Noto Sans Regular"/>
              </a:rPr>
              <a:t> in 2006 after bankruptcy.</a:t>
            </a:r>
            <a:endParaRPr b="0" lang="en-US" sz="2200" spc="-1" strike="noStrike">
              <a:solidFill>
                <a:srgbClr val="333333"/>
              </a:solidFill>
              <a:latin typeface="Noto Sans Regular"/>
            </a:endParaRPr>
          </a:p>
        </p:txBody>
      </p:sp>
      <p:pic>
        <p:nvPicPr>
          <p:cNvPr id="166" name="" descr=""/>
          <p:cNvPicPr/>
          <p:nvPr/>
        </p:nvPicPr>
        <p:blipFill>
          <a:blip r:embed="rId1"/>
          <a:stretch/>
        </p:blipFill>
        <p:spPr>
          <a:xfrm>
            <a:off x="822960" y="3568680"/>
            <a:ext cx="3291840" cy="2649240"/>
          </a:xfrm>
          <a:prstGeom prst="rect">
            <a:avLst/>
          </a:prstGeom>
          <a:ln>
            <a:noFill/>
          </a:ln>
        </p:spPr>
      </p:pic>
      <p:pic>
        <p:nvPicPr>
          <p:cNvPr id="167" name="" descr=""/>
          <p:cNvPicPr/>
          <p:nvPr/>
        </p:nvPicPr>
        <p:blipFill>
          <a:blip r:embed="rId2"/>
          <a:stretch/>
        </p:blipFill>
        <p:spPr>
          <a:xfrm>
            <a:off x="4633560" y="3566160"/>
            <a:ext cx="4419000" cy="2651760"/>
          </a:xfrm>
          <a:prstGeom prst="rect">
            <a:avLst/>
          </a:prstGeom>
          <a:ln>
            <a:noFill/>
          </a:ln>
        </p:spPr>
      </p:pic>
      <p:pic>
        <p:nvPicPr>
          <p:cNvPr id="168" name="" descr=""/>
          <p:cNvPicPr/>
          <p:nvPr/>
        </p:nvPicPr>
        <p:blipFill>
          <a:blip r:embed="rId3"/>
          <a:stretch/>
        </p:blipFill>
        <p:spPr>
          <a:xfrm>
            <a:off x="7040880" y="1666440"/>
            <a:ext cx="2580480" cy="8938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TextShape 1"/>
          <p:cNvSpPr txBox="1"/>
          <p:nvPr/>
        </p:nvSpPr>
        <p:spPr>
          <a:xfrm>
            <a:off x="720000" y="300960"/>
            <a:ext cx="8855640" cy="12625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r>
              <a:rPr b="1" lang="en-US" sz="4400" spc="-1" strike="noStrike">
                <a:solidFill>
                  <a:srgbClr val="333333"/>
                </a:solidFill>
                <a:latin typeface="Noto Sans Regular"/>
              </a:rPr>
              <a:t>Level 3 Communications</a:t>
            </a:r>
            <a:endParaRPr b="1" lang="en-US" sz="44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170" name="TextShape 2"/>
          <p:cNvSpPr txBox="1"/>
          <p:nvPr/>
        </p:nvSpPr>
        <p:spPr>
          <a:xfrm>
            <a:off x="720000" y="1584000"/>
            <a:ext cx="8881200" cy="4384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Autofit/>
          </a:bodyPr>
          <a:p>
            <a:pPr marL="432000" indent="-324000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333333"/>
                </a:solidFill>
                <a:latin typeface="Noto Sans Regular"/>
              </a:rPr>
              <a:t>Started building nation-wide fiber in 1998.</a:t>
            </a:r>
            <a:endParaRPr b="0" lang="en-US" sz="2200" spc="-1" strike="noStrike">
              <a:solidFill>
                <a:srgbClr val="333333"/>
              </a:solidFill>
              <a:latin typeface="Noto Sans Regular"/>
            </a:endParaRPr>
          </a:p>
          <a:p>
            <a:pPr marL="432000" indent="-324000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333333"/>
                </a:solidFill>
                <a:latin typeface="Noto Sans Regular"/>
              </a:rPr>
              <a:t>Received $411 million from the DOD in 2012.</a:t>
            </a:r>
            <a:endParaRPr b="0" lang="en-US" sz="2200" spc="-1" strike="noStrike">
              <a:solidFill>
                <a:srgbClr val="333333"/>
              </a:solidFill>
              <a:latin typeface="Noto Sans Regular"/>
            </a:endParaRPr>
          </a:p>
          <a:p>
            <a:pPr marL="432000" indent="-324000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333333"/>
                </a:solidFill>
                <a:latin typeface="Noto Sans Regular"/>
              </a:rPr>
              <a:t>Bought by </a:t>
            </a:r>
            <a:r>
              <a:rPr b="1" lang="en-US" sz="2200" spc="-1" strike="noStrike">
                <a:solidFill>
                  <a:srgbClr val="333333"/>
                </a:solidFill>
                <a:latin typeface="Noto Sans Regular"/>
              </a:rPr>
              <a:t>CenturyLink</a:t>
            </a:r>
            <a:r>
              <a:rPr b="0" lang="en-US" sz="2200" spc="-1" strike="noStrike">
                <a:solidFill>
                  <a:srgbClr val="333333"/>
                </a:solidFill>
                <a:latin typeface="Noto Sans Regular"/>
              </a:rPr>
              <a:t> in 2017, now </a:t>
            </a:r>
            <a:r>
              <a:rPr b="1" lang="en-US" sz="2200" spc="-1" strike="noStrike">
                <a:solidFill>
                  <a:srgbClr val="333333"/>
                </a:solidFill>
                <a:latin typeface="Noto Sans Regular"/>
              </a:rPr>
              <a:t>Lumen Technologies</a:t>
            </a:r>
            <a:r>
              <a:rPr b="0" lang="en-US" sz="2200" spc="-1" strike="noStrike">
                <a:solidFill>
                  <a:srgbClr val="333333"/>
                </a:solidFill>
                <a:latin typeface="Noto Sans Regular"/>
              </a:rPr>
              <a:t>.</a:t>
            </a:r>
            <a:endParaRPr b="0" lang="en-US" sz="2200" spc="-1" strike="noStrike">
              <a:solidFill>
                <a:srgbClr val="333333"/>
              </a:solidFill>
              <a:latin typeface="Noto Sans Regular"/>
            </a:endParaRPr>
          </a:p>
          <a:p>
            <a:pPr marL="432000" indent="-324000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333333"/>
                </a:solidFill>
                <a:latin typeface="Noto Sans Regular"/>
              </a:rPr>
              <a:t>Tier 1 Network Operator.</a:t>
            </a:r>
            <a:endParaRPr b="0" lang="en-US" sz="2200" spc="-1" strike="noStrike">
              <a:solidFill>
                <a:srgbClr val="333333"/>
              </a:solidFill>
              <a:latin typeface="Noto Sans Regular"/>
            </a:endParaRPr>
          </a:p>
        </p:txBody>
      </p:sp>
      <p:pic>
        <p:nvPicPr>
          <p:cNvPr id="171" name="" descr=""/>
          <p:cNvPicPr/>
          <p:nvPr/>
        </p:nvPicPr>
        <p:blipFill>
          <a:blip r:embed="rId1"/>
          <a:stretch/>
        </p:blipFill>
        <p:spPr>
          <a:xfrm>
            <a:off x="5244840" y="3432240"/>
            <a:ext cx="3350520" cy="3060000"/>
          </a:xfrm>
          <a:prstGeom prst="rect">
            <a:avLst/>
          </a:prstGeom>
          <a:ln>
            <a:noFill/>
          </a:ln>
        </p:spPr>
      </p:pic>
      <p:pic>
        <p:nvPicPr>
          <p:cNvPr id="172" name="" descr=""/>
          <p:cNvPicPr/>
          <p:nvPr/>
        </p:nvPicPr>
        <p:blipFill>
          <a:blip r:embed="rId2"/>
          <a:stretch/>
        </p:blipFill>
        <p:spPr>
          <a:xfrm>
            <a:off x="1188720" y="3707640"/>
            <a:ext cx="2804400" cy="772920"/>
          </a:xfrm>
          <a:prstGeom prst="rect">
            <a:avLst/>
          </a:prstGeom>
          <a:ln>
            <a:noFill/>
          </a:ln>
        </p:spPr>
      </p:pic>
      <p:pic>
        <p:nvPicPr>
          <p:cNvPr id="173" name="" descr=""/>
          <p:cNvPicPr/>
          <p:nvPr/>
        </p:nvPicPr>
        <p:blipFill>
          <a:blip r:embed="rId3"/>
          <a:stretch/>
        </p:blipFill>
        <p:spPr>
          <a:xfrm>
            <a:off x="914400" y="4524120"/>
            <a:ext cx="3137040" cy="1053720"/>
          </a:xfrm>
          <a:prstGeom prst="rect">
            <a:avLst/>
          </a:prstGeom>
          <a:ln>
            <a:noFill/>
          </a:ln>
        </p:spPr>
      </p:pic>
      <p:pic>
        <p:nvPicPr>
          <p:cNvPr id="174" name="" descr=""/>
          <p:cNvPicPr/>
          <p:nvPr/>
        </p:nvPicPr>
        <p:blipFill>
          <a:blip r:embed="rId4"/>
          <a:stretch/>
        </p:blipFill>
        <p:spPr>
          <a:xfrm>
            <a:off x="890280" y="5599080"/>
            <a:ext cx="3681720" cy="5274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TextShape 1"/>
          <p:cNvSpPr txBox="1"/>
          <p:nvPr/>
        </p:nvSpPr>
        <p:spPr>
          <a:xfrm>
            <a:off x="720000" y="300960"/>
            <a:ext cx="8855640" cy="12625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r>
              <a:rPr b="1" lang="en-US" sz="4400" spc="-1" strike="noStrike">
                <a:solidFill>
                  <a:srgbClr val="333333"/>
                </a:solidFill>
                <a:latin typeface="Noto Sans Regular"/>
              </a:rPr>
              <a:t>What the Internet Looks Like</a:t>
            </a:r>
            <a:endParaRPr b="1" lang="en-US" sz="4400" spc="-1" strike="noStrike">
              <a:solidFill>
                <a:srgbClr val="333333"/>
              </a:solidFill>
              <a:latin typeface="Noto Sans Regular"/>
            </a:endParaRPr>
          </a:p>
        </p:txBody>
      </p:sp>
      <p:pic>
        <p:nvPicPr>
          <p:cNvPr id="176" name="" descr=""/>
          <p:cNvPicPr/>
          <p:nvPr/>
        </p:nvPicPr>
        <p:blipFill>
          <a:blip r:embed="rId1"/>
          <a:stretch/>
        </p:blipFill>
        <p:spPr>
          <a:xfrm>
            <a:off x="1085760" y="1267560"/>
            <a:ext cx="8000640" cy="5067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TextShape 1"/>
          <p:cNvSpPr txBox="1"/>
          <p:nvPr/>
        </p:nvSpPr>
        <p:spPr>
          <a:xfrm>
            <a:off x="720000" y="300960"/>
            <a:ext cx="8855640" cy="12625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r>
              <a:rPr b="1" lang="en-US" sz="4400" spc="-1" strike="noStrike">
                <a:solidFill>
                  <a:srgbClr val="333333"/>
                </a:solidFill>
                <a:latin typeface="Noto Sans Regular"/>
              </a:rPr>
              <a:t>Telephone &amp; Communication</a:t>
            </a:r>
            <a:endParaRPr b="1" lang="en-US" sz="44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178" name="TextShape 2"/>
          <p:cNvSpPr txBox="1"/>
          <p:nvPr/>
        </p:nvSpPr>
        <p:spPr>
          <a:xfrm>
            <a:off x="720000" y="1728000"/>
            <a:ext cx="8640000" cy="4384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Autofit/>
          </a:bodyPr>
          <a:p>
            <a:pPr marL="432000" indent="-324000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333333"/>
                </a:solidFill>
                <a:latin typeface="Noto Sans Regular"/>
              </a:rPr>
              <a:t>“</a:t>
            </a:r>
            <a:r>
              <a:rPr b="0" lang="en-US" sz="2200" spc="-1" strike="noStrike">
                <a:solidFill>
                  <a:srgbClr val="333333"/>
                </a:solidFill>
                <a:latin typeface="Noto Sans Regular"/>
              </a:rPr>
              <a:t>Telephone” is likely a replacement.</a:t>
            </a:r>
            <a:endParaRPr b="0" lang="en-US" sz="2200" spc="-1" strike="noStrike">
              <a:solidFill>
                <a:srgbClr val="333333"/>
              </a:solidFill>
              <a:latin typeface="Noto Sans Regular"/>
            </a:endParaRPr>
          </a:p>
          <a:p>
            <a:pPr marL="432000" indent="-324000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333333"/>
                </a:solidFill>
                <a:latin typeface="Noto Sans Regular"/>
              </a:rPr>
              <a:t>“</a:t>
            </a:r>
            <a:r>
              <a:rPr b="0" lang="en-US" sz="2200" spc="-1" strike="noStrike">
                <a:solidFill>
                  <a:srgbClr val="333333"/>
                </a:solidFill>
                <a:latin typeface="Noto Sans Regular"/>
              </a:rPr>
              <a:t>Communication” is for private cables.</a:t>
            </a:r>
            <a:endParaRPr b="0" lang="en-US" sz="2200" spc="-1" strike="noStrike">
              <a:solidFill>
                <a:srgbClr val="333333"/>
              </a:solidFill>
              <a:latin typeface="Noto Sans Regular"/>
            </a:endParaRPr>
          </a:p>
        </p:txBody>
      </p:sp>
      <p:pic>
        <p:nvPicPr>
          <p:cNvPr id="179" name="" descr=""/>
          <p:cNvPicPr/>
          <p:nvPr/>
        </p:nvPicPr>
        <p:blipFill>
          <a:blip r:embed="rId1"/>
          <a:stretch/>
        </p:blipFill>
        <p:spPr>
          <a:xfrm>
            <a:off x="1097280" y="2991960"/>
            <a:ext cx="3371040" cy="3120840"/>
          </a:xfrm>
          <a:prstGeom prst="rect">
            <a:avLst/>
          </a:prstGeom>
          <a:ln>
            <a:noFill/>
          </a:ln>
        </p:spPr>
      </p:pic>
      <p:pic>
        <p:nvPicPr>
          <p:cNvPr id="180" name="" descr=""/>
          <p:cNvPicPr/>
          <p:nvPr/>
        </p:nvPicPr>
        <p:blipFill>
          <a:blip r:embed="rId2"/>
          <a:stretch/>
        </p:blipFill>
        <p:spPr>
          <a:xfrm>
            <a:off x="4663440" y="3017520"/>
            <a:ext cx="4207320" cy="3095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TextShape 1"/>
          <p:cNvSpPr txBox="1"/>
          <p:nvPr/>
        </p:nvSpPr>
        <p:spPr>
          <a:xfrm>
            <a:off x="720000" y="300960"/>
            <a:ext cx="8855640" cy="12625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r>
              <a:rPr b="1" lang="en-US" sz="4400" spc="-1" strike="noStrike">
                <a:solidFill>
                  <a:srgbClr val="333333"/>
                </a:solidFill>
                <a:latin typeface="Noto Sans Regular"/>
              </a:rPr>
              <a:t>Handholes and Boxes</a:t>
            </a:r>
            <a:endParaRPr b="1" lang="en-US" sz="4400" spc="-1" strike="noStrike">
              <a:solidFill>
                <a:srgbClr val="333333"/>
              </a:solidFill>
              <a:latin typeface="Noto Sans Regular"/>
            </a:endParaRPr>
          </a:p>
        </p:txBody>
      </p:sp>
      <p:pic>
        <p:nvPicPr>
          <p:cNvPr id="182" name="" descr=""/>
          <p:cNvPicPr/>
          <p:nvPr/>
        </p:nvPicPr>
        <p:blipFill>
          <a:blip r:embed="rId1"/>
          <a:stretch/>
        </p:blipFill>
        <p:spPr>
          <a:xfrm>
            <a:off x="822960" y="1726200"/>
            <a:ext cx="3657600" cy="4886280"/>
          </a:xfrm>
          <a:prstGeom prst="rect">
            <a:avLst/>
          </a:prstGeom>
          <a:ln>
            <a:noFill/>
          </a:ln>
        </p:spPr>
      </p:pic>
      <p:pic>
        <p:nvPicPr>
          <p:cNvPr id="183" name="" descr=""/>
          <p:cNvPicPr/>
          <p:nvPr/>
        </p:nvPicPr>
        <p:blipFill>
          <a:blip r:embed="rId2"/>
          <a:stretch/>
        </p:blipFill>
        <p:spPr>
          <a:xfrm>
            <a:off x="4867560" y="2468880"/>
            <a:ext cx="4459320" cy="32004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TextShape 1"/>
          <p:cNvSpPr txBox="1"/>
          <p:nvPr/>
        </p:nvSpPr>
        <p:spPr>
          <a:xfrm>
            <a:off x="720000" y="300960"/>
            <a:ext cx="8855640" cy="12625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r>
              <a:rPr b="1" lang="en-US" sz="4400" spc="-1" strike="noStrike">
                <a:solidFill>
                  <a:srgbClr val="333333"/>
                </a:solidFill>
                <a:latin typeface="Noto Sans Regular"/>
              </a:rPr>
              <a:t>CATV</a:t>
            </a:r>
            <a:endParaRPr b="1" lang="en-US" sz="44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185" name="TextShape 2"/>
          <p:cNvSpPr txBox="1"/>
          <p:nvPr/>
        </p:nvSpPr>
        <p:spPr>
          <a:xfrm>
            <a:off x="720000" y="1656000"/>
            <a:ext cx="8640000" cy="4384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Autofit/>
          </a:bodyPr>
          <a:p>
            <a:pPr marL="432000" indent="-324000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333333"/>
                </a:solidFill>
                <a:latin typeface="Noto Sans Regular"/>
              </a:rPr>
              <a:t>Cable TV is a Pennsylvania first.</a:t>
            </a:r>
            <a:endParaRPr b="0" lang="en-US" sz="2200" spc="-1" strike="noStrike">
              <a:solidFill>
                <a:srgbClr val="333333"/>
              </a:solidFill>
              <a:latin typeface="Noto Sans Regular"/>
            </a:endParaRPr>
          </a:p>
          <a:p>
            <a:pPr marL="432000" indent="-324000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333333"/>
                </a:solidFill>
                <a:latin typeface="Noto Sans Regular"/>
              </a:rPr>
              <a:t>Handholes provide cable services (coax) to buildings.</a:t>
            </a:r>
            <a:endParaRPr b="0" lang="en-US" sz="2200" spc="-1" strike="noStrike">
              <a:solidFill>
                <a:srgbClr val="333333"/>
              </a:solidFill>
              <a:latin typeface="Noto Sans Regular"/>
            </a:endParaRPr>
          </a:p>
          <a:p>
            <a:pPr marL="432000" indent="-324000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333333"/>
                </a:solidFill>
                <a:latin typeface="Noto Sans Regular"/>
              </a:rPr>
              <a:t>Cable television came to Philadelphia in 1983 under 3 franchises: </a:t>
            </a:r>
            <a:r>
              <a:rPr b="1" lang="en-US" sz="2200" spc="-1" strike="noStrike">
                <a:solidFill>
                  <a:srgbClr val="333333"/>
                </a:solidFill>
                <a:latin typeface="Noto Sans Regular"/>
              </a:rPr>
              <a:t>Comcast</a:t>
            </a:r>
            <a:r>
              <a:rPr b="0" lang="en-US" sz="2200" spc="-1" strike="noStrike">
                <a:solidFill>
                  <a:srgbClr val="333333"/>
                </a:solidFill>
                <a:latin typeface="Noto Sans Regular"/>
              </a:rPr>
              <a:t>, </a:t>
            </a:r>
            <a:r>
              <a:rPr b="1" lang="en-US" sz="2200" spc="-1" strike="noStrike">
                <a:solidFill>
                  <a:srgbClr val="333333"/>
                </a:solidFill>
                <a:latin typeface="Noto Sans Regular"/>
              </a:rPr>
              <a:t>Cablevision Systems of Philadelphia</a:t>
            </a:r>
            <a:r>
              <a:rPr b="0" lang="en-US" sz="2200" spc="-1" strike="noStrike">
                <a:solidFill>
                  <a:srgbClr val="333333"/>
                </a:solidFill>
                <a:latin typeface="Noto Sans Regular"/>
              </a:rPr>
              <a:t>, and </a:t>
            </a:r>
            <a:r>
              <a:rPr b="1" lang="en-US" sz="2200" spc="-1" strike="noStrike">
                <a:solidFill>
                  <a:srgbClr val="333333"/>
                </a:solidFill>
                <a:latin typeface="Noto Sans Regular"/>
              </a:rPr>
              <a:t>Philadelphia Inner City Cable</a:t>
            </a:r>
            <a:r>
              <a:rPr b="0" lang="en-US" sz="2200" spc="-1" strike="noStrike">
                <a:solidFill>
                  <a:srgbClr val="333333"/>
                </a:solidFill>
                <a:latin typeface="Noto Sans Regular"/>
              </a:rPr>
              <a:t> (</a:t>
            </a:r>
            <a:r>
              <a:rPr b="1" lang="en-US" sz="2200" spc="-1" strike="noStrike">
                <a:solidFill>
                  <a:srgbClr val="333333"/>
                </a:solidFill>
                <a:latin typeface="Noto Sans Regular"/>
              </a:rPr>
              <a:t>Wade Cablevision</a:t>
            </a:r>
            <a:r>
              <a:rPr b="0" lang="en-US" sz="2200" spc="-1" strike="noStrike">
                <a:solidFill>
                  <a:srgbClr val="333333"/>
                </a:solidFill>
                <a:latin typeface="Noto Sans Regular"/>
              </a:rPr>
              <a:t> came in 1987).</a:t>
            </a:r>
            <a:endParaRPr b="0" lang="en-US" sz="2200" spc="-1" strike="noStrike">
              <a:solidFill>
                <a:srgbClr val="333333"/>
              </a:solidFill>
              <a:latin typeface="Noto Sans Regular"/>
            </a:endParaRPr>
          </a:p>
        </p:txBody>
      </p:sp>
      <p:pic>
        <p:nvPicPr>
          <p:cNvPr id="186" name="" descr=""/>
          <p:cNvPicPr/>
          <p:nvPr/>
        </p:nvPicPr>
        <p:blipFill>
          <a:blip r:embed="rId1"/>
          <a:stretch/>
        </p:blipFill>
        <p:spPr>
          <a:xfrm>
            <a:off x="302400" y="4342680"/>
            <a:ext cx="3695760" cy="2370240"/>
          </a:xfrm>
          <a:prstGeom prst="rect">
            <a:avLst/>
          </a:prstGeom>
          <a:ln>
            <a:noFill/>
          </a:ln>
        </p:spPr>
      </p:pic>
      <p:pic>
        <p:nvPicPr>
          <p:cNvPr id="187" name="" descr=""/>
          <p:cNvPicPr/>
          <p:nvPr/>
        </p:nvPicPr>
        <p:blipFill>
          <a:blip r:embed="rId2"/>
          <a:stretch/>
        </p:blipFill>
        <p:spPr>
          <a:xfrm>
            <a:off x="4663440" y="4330440"/>
            <a:ext cx="4708800" cy="2344680"/>
          </a:xfrm>
          <a:prstGeom prst="rect">
            <a:avLst/>
          </a:prstGeom>
          <a:ln>
            <a:noFill/>
          </a:ln>
        </p:spPr>
      </p:pic>
      <p:pic>
        <p:nvPicPr>
          <p:cNvPr id="188" name="" descr=""/>
          <p:cNvPicPr/>
          <p:nvPr/>
        </p:nvPicPr>
        <p:blipFill>
          <a:blip r:embed="rId3"/>
          <a:stretch/>
        </p:blipFill>
        <p:spPr>
          <a:xfrm>
            <a:off x="4971960" y="3840480"/>
            <a:ext cx="3440520" cy="4298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" descr=""/>
          <p:cNvPicPr/>
          <p:nvPr/>
        </p:nvPicPr>
        <p:blipFill>
          <a:blip r:embed="rId1"/>
          <a:stretch/>
        </p:blipFill>
        <p:spPr>
          <a:xfrm>
            <a:off x="1188720" y="330480"/>
            <a:ext cx="8069760" cy="65275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TextShape 1"/>
          <p:cNvSpPr txBox="1"/>
          <p:nvPr/>
        </p:nvSpPr>
        <p:spPr>
          <a:xfrm>
            <a:off x="720000" y="300960"/>
            <a:ext cx="8855640" cy="12625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r>
              <a:rPr b="1" lang="en-US" sz="4400" spc="-1" strike="noStrike">
                <a:solidFill>
                  <a:srgbClr val="333333"/>
                </a:solidFill>
                <a:latin typeface="Noto Sans Regular"/>
              </a:rPr>
              <a:t>Traffic</a:t>
            </a:r>
            <a:endParaRPr b="1" lang="en-US" sz="44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191" name="TextShape 2"/>
          <p:cNvSpPr txBox="1"/>
          <p:nvPr/>
        </p:nvSpPr>
        <p:spPr>
          <a:xfrm>
            <a:off x="720000" y="1584000"/>
            <a:ext cx="8640000" cy="4384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Autofit/>
          </a:bodyPr>
          <a:p>
            <a:pPr marL="432000" indent="-324000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333333"/>
                </a:solidFill>
                <a:latin typeface="Noto Sans Regular"/>
              </a:rPr>
              <a:t>Seen on the sidewalk corners near crosswalks.</a:t>
            </a:r>
            <a:endParaRPr b="0" lang="en-US" sz="2200" spc="-1" strike="noStrike">
              <a:solidFill>
                <a:srgbClr val="333333"/>
              </a:solidFill>
              <a:latin typeface="Noto Sans Regular"/>
            </a:endParaRPr>
          </a:p>
          <a:p>
            <a:pPr marL="432000" indent="-324000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333333"/>
                </a:solidFill>
                <a:latin typeface="Noto Sans Regular"/>
              </a:rPr>
              <a:t>Cabling here connects traffic lights to large metal control (SCADA) boxes nearby.</a:t>
            </a:r>
            <a:endParaRPr b="0" lang="en-US" sz="2200" spc="-1" strike="noStrike">
              <a:solidFill>
                <a:srgbClr val="333333"/>
              </a:solidFill>
              <a:latin typeface="Noto Sans Regular"/>
            </a:endParaRPr>
          </a:p>
          <a:p>
            <a:pPr marL="432000" indent="-324000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333333"/>
                </a:solidFill>
                <a:latin typeface="Noto Sans Regular"/>
              </a:rPr>
              <a:t>Adaptive Traffic Control Systems</a:t>
            </a:r>
            <a:endParaRPr b="0" lang="en-US" sz="2200" spc="-1" strike="noStrike">
              <a:solidFill>
                <a:srgbClr val="333333"/>
              </a:solidFill>
              <a:latin typeface="Noto Sans Regular"/>
            </a:endParaRPr>
          </a:p>
        </p:txBody>
      </p:sp>
      <p:pic>
        <p:nvPicPr>
          <p:cNvPr id="192" name="" descr=""/>
          <p:cNvPicPr/>
          <p:nvPr/>
        </p:nvPicPr>
        <p:blipFill>
          <a:blip r:embed="rId1"/>
          <a:stretch/>
        </p:blipFill>
        <p:spPr>
          <a:xfrm>
            <a:off x="6264000" y="3017520"/>
            <a:ext cx="3428640" cy="3374640"/>
          </a:xfrm>
          <a:prstGeom prst="rect">
            <a:avLst/>
          </a:prstGeom>
          <a:ln>
            <a:noFill/>
          </a:ln>
        </p:spPr>
      </p:pic>
      <p:pic>
        <p:nvPicPr>
          <p:cNvPr id="193" name="" descr=""/>
          <p:cNvPicPr/>
          <p:nvPr/>
        </p:nvPicPr>
        <p:blipFill>
          <a:blip r:embed="rId2"/>
          <a:stretch/>
        </p:blipFill>
        <p:spPr>
          <a:xfrm>
            <a:off x="457200" y="3749040"/>
            <a:ext cx="3896640" cy="2628000"/>
          </a:xfrm>
          <a:prstGeom prst="rect">
            <a:avLst/>
          </a:prstGeom>
          <a:ln>
            <a:noFill/>
          </a:ln>
        </p:spPr>
      </p:pic>
      <p:pic>
        <p:nvPicPr>
          <p:cNvPr id="194" name="" descr=""/>
          <p:cNvPicPr/>
          <p:nvPr/>
        </p:nvPicPr>
        <p:blipFill>
          <a:blip r:embed="rId3"/>
          <a:stretch/>
        </p:blipFill>
        <p:spPr>
          <a:xfrm>
            <a:off x="4215960" y="3566160"/>
            <a:ext cx="2550600" cy="26431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TextShape 1"/>
          <p:cNvSpPr txBox="1"/>
          <p:nvPr/>
        </p:nvSpPr>
        <p:spPr>
          <a:xfrm>
            <a:off x="720000" y="300960"/>
            <a:ext cx="8855640" cy="12625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r>
              <a:rPr b="1" lang="en-US" sz="4400" spc="-1" strike="noStrike">
                <a:solidFill>
                  <a:srgbClr val="333333"/>
                </a:solidFill>
                <a:latin typeface="Noto Sans Regular"/>
              </a:rPr>
              <a:t>Bell Atlantic</a:t>
            </a:r>
            <a:endParaRPr b="1" lang="en-US" sz="44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196" name="TextShape 2"/>
          <p:cNvSpPr txBox="1"/>
          <p:nvPr/>
        </p:nvSpPr>
        <p:spPr>
          <a:xfrm>
            <a:off x="720000" y="1584000"/>
            <a:ext cx="8972640" cy="4384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Autofit/>
          </a:bodyPr>
          <a:p>
            <a:pPr marL="432000" indent="-324000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333333"/>
                </a:solidFill>
                <a:latin typeface="Noto Sans Regular"/>
              </a:rPr>
              <a:t>Operated 1984 – 2000 as one of the 7 RBOCs.</a:t>
            </a:r>
            <a:endParaRPr b="0" lang="en-US" sz="2200" spc="-1" strike="noStrike">
              <a:solidFill>
                <a:srgbClr val="333333"/>
              </a:solidFill>
              <a:latin typeface="Noto Sans Regular"/>
            </a:endParaRPr>
          </a:p>
          <a:p>
            <a:pPr marL="432000" indent="-324000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333333"/>
                </a:solidFill>
                <a:latin typeface="Noto Sans Regular"/>
              </a:rPr>
              <a:t>Was parent of of </a:t>
            </a:r>
            <a:r>
              <a:rPr b="1" lang="en-US" sz="2200" spc="-1" strike="noStrike">
                <a:solidFill>
                  <a:srgbClr val="333333"/>
                </a:solidFill>
                <a:latin typeface="Noto Sans Regular"/>
              </a:rPr>
              <a:t>New Jersey Bell</a:t>
            </a:r>
            <a:r>
              <a:rPr b="0" lang="en-US" sz="2200" spc="-1" strike="noStrike">
                <a:solidFill>
                  <a:srgbClr val="333333"/>
                </a:solidFill>
                <a:latin typeface="Noto Sans Regular"/>
              </a:rPr>
              <a:t>, </a:t>
            </a:r>
            <a:r>
              <a:rPr b="1" lang="en-US" sz="2200" spc="-1" strike="noStrike">
                <a:solidFill>
                  <a:srgbClr val="333333"/>
                </a:solidFill>
                <a:latin typeface="Noto Sans Regular"/>
              </a:rPr>
              <a:t>Bell of Pennsylvania</a:t>
            </a:r>
            <a:r>
              <a:rPr b="0" lang="en-US" sz="2200" spc="-1" strike="noStrike">
                <a:solidFill>
                  <a:srgbClr val="333333"/>
                </a:solidFill>
                <a:latin typeface="Noto Sans Regular"/>
              </a:rPr>
              <a:t>, </a:t>
            </a:r>
            <a:r>
              <a:rPr b="1" lang="en-US" sz="2200" spc="-1" strike="noStrike">
                <a:solidFill>
                  <a:srgbClr val="333333"/>
                </a:solidFill>
                <a:latin typeface="Noto Sans Regular"/>
              </a:rPr>
              <a:t>Diamond State Telephone</a:t>
            </a:r>
            <a:r>
              <a:rPr b="0" lang="en-US" sz="2200" spc="-1" strike="noStrike">
                <a:solidFill>
                  <a:srgbClr val="333333"/>
                </a:solidFill>
                <a:latin typeface="Noto Sans Regular"/>
              </a:rPr>
              <a:t>, and the </a:t>
            </a:r>
            <a:r>
              <a:rPr b="1" lang="en-US" sz="2200" spc="-1" strike="noStrike">
                <a:solidFill>
                  <a:srgbClr val="333333"/>
                </a:solidFill>
                <a:latin typeface="Noto Sans Regular"/>
              </a:rPr>
              <a:t>C&amp;P Telephone </a:t>
            </a:r>
            <a:r>
              <a:rPr b="0" lang="en-US" sz="2200" spc="-1" strike="noStrike">
                <a:solidFill>
                  <a:srgbClr val="333333"/>
                </a:solidFill>
                <a:latin typeface="Noto Sans Regular"/>
              </a:rPr>
              <a:t>companies.</a:t>
            </a:r>
            <a:endParaRPr b="0" lang="en-US" sz="2200" spc="-1" strike="noStrike">
              <a:solidFill>
                <a:srgbClr val="333333"/>
              </a:solidFill>
              <a:latin typeface="Noto Sans Regular"/>
            </a:endParaRPr>
          </a:p>
          <a:p>
            <a:pPr marL="432000" indent="-324000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333333"/>
                </a:solidFill>
                <a:latin typeface="Noto Sans Regular"/>
              </a:rPr>
              <a:t>At its peak, it was the second largest telephone company in the USA with operations in 23 countries and 13 states.</a:t>
            </a:r>
            <a:endParaRPr b="0" lang="en-US" sz="2200" spc="-1" strike="noStrike">
              <a:solidFill>
                <a:srgbClr val="333333"/>
              </a:solidFill>
              <a:latin typeface="Noto Sans Regular"/>
            </a:endParaRPr>
          </a:p>
        </p:txBody>
      </p:sp>
      <p:pic>
        <p:nvPicPr>
          <p:cNvPr id="197" name="" descr=""/>
          <p:cNvPicPr/>
          <p:nvPr/>
        </p:nvPicPr>
        <p:blipFill>
          <a:blip r:embed="rId1"/>
          <a:stretch/>
        </p:blipFill>
        <p:spPr>
          <a:xfrm>
            <a:off x="548640" y="4023360"/>
            <a:ext cx="3880800" cy="2580480"/>
          </a:xfrm>
          <a:prstGeom prst="rect">
            <a:avLst/>
          </a:prstGeom>
          <a:ln>
            <a:noFill/>
          </a:ln>
        </p:spPr>
      </p:pic>
      <p:pic>
        <p:nvPicPr>
          <p:cNvPr id="198" name="" descr=""/>
          <p:cNvPicPr/>
          <p:nvPr/>
        </p:nvPicPr>
        <p:blipFill>
          <a:blip r:embed="rId2"/>
          <a:stretch/>
        </p:blipFill>
        <p:spPr>
          <a:xfrm>
            <a:off x="5669280" y="4572000"/>
            <a:ext cx="3580920" cy="12758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TextShape 1"/>
          <p:cNvSpPr txBox="1"/>
          <p:nvPr/>
        </p:nvSpPr>
        <p:spPr>
          <a:xfrm>
            <a:off x="720000" y="300960"/>
            <a:ext cx="8855640" cy="12625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r>
              <a:rPr b="1" lang="en-US" sz="4400" spc="-1" strike="noStrike">
                <a:solidFill>
                  <a:srgbClr val="333333"/>
                </a:solidFill>
                <a:latin typeface="Noto Sans Regular"/>
              </a:rPr>
              <a:t>Verizon</a:t>
            </a:r>
            <a:endParaRPr b="1" lang="en-US" sz="44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200" name="TextShape 2"/>
          <p:cNvSpPr txBox="1"/>
          <p:nvPr/>
        </p:nvSpPr>
        <p:spPr>
          <a:xfrm>
            <a:off x="720000" y="1584000"/>
            <a:ext cx="8640000" cy="4384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Autofit/>
          </a:bodyPr>
          <a:p>
            <a:pPr marL="432000" indent="-324000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333333"/>
                </a:solidFill>
                <a:latin typeface="Noto Sans Regular"/>
              </a:rPr>
              <a:t>Carries telephone and Internet services within Philadelphia and is </a:t>
            </a:r>
            <a:r>
              <a:rPr b="0" i="1" lang="en-US" sz="2200" spc="-1" strike="noStrike">
                <a:solidFill>
                  <a:srgbClr val="333333"/>
                </a:solidFill>
                <a:latin typeface="Noto Sans Regular"/>
              </a:rPr>
              <a:t>the</a:t>
            </a:r>
            <a:r>
              <a:rPr b="0" lang="en-US" sz="2200" spc="-1" strike="noStrike">
                <a:solidFill>
                  <a:srgbClr val="333333"/>
                </a:solidFill>
                <a:latin typeface="Noto Sans Regular"/>
              </a:rPr>
              <a:t> current telephone provider for the city.</a:t>
            </a:r>
            <a:endParaRPr b="0" lang="en-US" sz="2200" spc="-1" strike="noStrike">
              <a:solidFill>
                <a:srgbClr val="333333"/>
              </a:solidFill>
              <a:latin typeface="Noto Sans Regular"/>
            </a:endParaRPr>
          </a:p>
          <a:p>
            <a:pPr marL="432000" indent="-324000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333333"/>
                </a:solidFill>
                <a:latin typeface="Noto Sans Regular"/>
              </a:rPr>
              <a:t>Formed in 2000 after merger between </a:t>
            </a:r>
            <a:r>
              <a:rPr b="1" lang="en-US" sz="2200" spc="-1" strike="noStrike">
                <a:solidFill>
                  <a:srgbClr val="333333"/>
                </a:solidFill>
                <a:latin typeface="Noto Sans Regular"/>
              </a:rPr>
              <a:t>Bell Atlantic</a:t>
            </a:r>
            <a:r>
              <a:rPr b="0" lang="en-US" sz="2200" spc="-1" strike="noStrike">
                <a:solidFill>
                  <a:srgbClr val="333333"/>
                </a:solidFill>
                <a:latin typeface="Noto Sans Regular"/>
              </a:rPr>
              <a:t> and </a:t>
            </a:r>
            <a:r>
              <a:rPr b="1" lang="en-US" sz="2200" spc="-1" strike="noStrike">
                <a:solidFill>
                  <a:srgbClr val="333333"/>
                </a:solidFill>
                <a:latin typeface="Noto Sans Regular"/>
              </a:rPr>
              <a:t>GTE</a:t>
            </a:r>
            <a:r>
              <a:rPr b="0" lang="en-US" sz="2200" spc="-1" strike="noStrike">
                <a:solidFill>
                  <a:srgbClr val="333333"/>
                </a:solidFill>
                <a:latin typeface="Noto Sans Regular"/>
              </a:rPr>
              <a:t>.</a:t>
            </a:r>
            <a:endParaRPr b="0" lang="en-US" sz="2200" spc="-1" strike="noStrike">
              <a:solidFill>
                <a:srgbClr val="333333"/>
              </a:solidFill>
              <a:latin typeface="Noto Sans Regular"/>
            </a:endParaRPr>
          </a:p>
        </p:txBody>
      </p:sp>
      <p:pic>
        <p:nvPicPr>
          <p:cNvPr id="201" name="" descr=""/>
          <p:cNvPicPr/>
          <p:nvPr/>
        </p:nvPicPr>
        <p:blipFill>
          <a:blip r:embed="rId1"/>
          <a:stretch/>
        </p:blipFill>
        <p:spPr>
          <a:xfrm>
            <a:off x="699120" y="3574800"/>
            <a:ext cx="2501280" cy="3100320"/>
          </a:xfrm>
          <a:prstGeom prst="rect">
            <a:avLst/>
          </a:prstGeom>
          <a:ln>
            <a:noFill/>
          </a:ln>
        </p:spPr>
      </p:pic>
      <p:pic>
        <p:nvPicPr>
          <p:cNvPr id="202" name="" descr=""/>
          <p:cNvPicPr/>
          <p:nvPr/>
        </p:nvPicPr>
        <p:blipFill>
          <a:blip r:embed="rId2"/>
          <a:stretch/>
        </p:blipFill>
        <p:spPr>
          <a:xfrm>
            <a:off x="3191760" y="3558600"/>
            <a:ext cx="4049280" cy="3116520"/>
          </a:xfrm>
          <a:prstGeom prst="rect">
            <a:avLst/>
          </a:prstGeom>
          <a:ln>
            <a:noFill/>
          </a:ln>
        </p:spPr>
      </p:pic>
      <p:pic>
        <p:nvPicPr>
          <p:cNvPr id="203" name="" descr=""/>
          <p:cNvPicPr/>
          <p:nvPr/>
        </p:nvPicPr>
        <p:blipFill>
          <a:blip r:embed="rId3"/>
          <a:stretch/>
        </p:blipFill>
        <p:spPr>
          <a:xfrm>
            <a:off x="6592320" y="3291840"/>
            <a:ext cx="3283200" cy="1554480"/>
          </a:xfrm>
          <a:prstGeom prst="rect">
            <a:avLst/>
          </a:prstGeom>
          <a:ln>
            <a:noFill/>
          </a:ln>
        </p:spPr>
      </p:pic>
      <p:pic>
        <p:nvPicPr>
          <p:cNvPr id="204" name="" descr=""/>
          <p:cNvPicPr/>
          <p:nvPr/>
        </p:nvPicPr>
        <p:blipFill>
          <a:blip r:embed="rId4"/>
          <a:stretch/>
        </p:blipFill>
        <p:spPr>
          <a:xfrm>
            <a:off x="8272440" y="304200"/>
            <a:ext cx="1303200" cy="975960"/>
          </a:xfrm>
          <a:prstGeom prst="rect">
            <a:avLst/>
          </a:prstGeom>
          <a:ln>
            <a:noFill/>
          </a:ln>
        </p:spPr>
      </p:pic>
      <p:pic>
        <p:nvPicPr>
          <p:cNvPr id="205" name="" descr=""/>
          <p:cNvPicPr/>
          <p:nvPr/>
        </p:nvPicPr>
        <p:blipFill>
          <a:blip r:embed="rId5"/>
          <a:stretch/>
        </p:blipFill>
        <p:spPr>
          <a:xfrm>
            <a:off x="6583680" y="4541760"/>
            <a:ext cx="3291840" cy="21333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extShape 1"/>
          <p:cNvSpPr txBox="1"/>
          <p:nvPr/>
        </p:nvSpPr>
        <p:spPr>
          <a:xfrm>
            <a:off x="720000" y="300960"/>
            <a:ext cx="8855640" cy="12625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r>
              <a:rPr b="1" lang="en-US" sz="4400" spc="-1" strike="noStrike">
                <a:solidFill>
                  <a:srgbClr val="333333"/>
                </a:solidFill>
                <a:latin typeface="Noto Sans Regular"/>
              </a:rPr>
              <a:t>Who am I?</a:t>
            </a:r>
            <a:endParaRPr b="1" lang="en-US" sz="44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95" name="TextShape 2"/>
          <p:cNvSpPr txBox="1"/>
          <p:nvPr/>
        </p:nvSpPr>
        <p:spPr>
          <a:xfrm>
            <a:off x="720000" y="1584000"/>
            <a:ext cx="8640000" cy="4384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Autofit/>
          </a:bodyPr>
          <a:p>
            <a:pPr marL="432000" indent="-324000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333333"/>
                </a:solidFill>
                <a:latin typeface="Noto Sans Regular"/>
              </a:rPr>
              <a:t>Not an expert in anything, but really like networks.</a:t>
            </a:r>
            <a:endParaRPr b="0" lang="en-US" sz="2200" spc="-1" strike="noStrike">
              <a:solidFill>
                <a:srgbClr val="333333"/>
              </a:solidFill>
              <a:latin typeface="Noto Sans Regular"/>
            </a:endParaRPr>
          </a:p>
          <a:p>
            <a:pPr marL="432000" indent="-324000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333333"/>
                </a:solidFill>
                <a:latin typeface="Noto Sans Regular"/>
              </a:rPr>
              <a:t>May have met me at </a:t>
            </a:r>
            <a:r>
              <a:rPr b="0" i="1" lang="en-US" sz="2200" spc="-1" strike="noStrike">
                <a:solidFill>
                  <a:srgbClr val="333333"/>
                </a:solidFill>
                <a:latin typeface="Noto Sans Regular"/>
              </a:rPr>
              <a:t>Philly 2600</a:t>
            </a:r>
            <a:r>
              <a:rPr b="0" lang="en-US" sz="2200" spc="-1" strike="noStrike">
                <a:solidFill>
                  <a:srgbClr val="333333"/>
                </a:solidFill>
                <a:latin typeface="Noto Sans Regular"/>
              </a:rPr>
              <a:t>.</a:t>
            </a:r>
            <a:endParaRPr b="0" lang="en-US" sz="2200" spc="-1" strike="noStrike">
              <a:solidFill>
                <a:srgbClr val="333333"/>
              </a:solidFill>
              <a:latin typeface="Noto Sans Regular"/>
            </a:endParaRPr>
          </a:p>
          <a:p>
            <a:pPr marL="432000" indent="-324000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333333"/>
                </a:solidFill>
                <a:latin typeface="Noto Sans Regular"/>
              </a:rPr>
              <a:t>Editor of the </a:t>
            </a:r>
            <a:r>
              <a:rPr b="0" i="1" lang="en-US" sz="2200" spc="-1" strike="noStrike">
                <a:solidFill>
                  <a:srgbClr val="333333"/>
                </a:solidFill>
                <a:latin typeface="Noto Sans Regular"/>
              </a:rPr>
              <a:t>N-O-D-E</a:t>
            </a:r>
            <a:r>
              <a:rPr b="0" lang="en-US" sz="2200" spc="-1" strike="noStrike">
                <a:solidFill>
                  <a:srgbClr val="333333"/>
                </a:solidFill>
                <a:latin typeface="Noto Sans Regular"/>
              </a:rPr>
              <a:t> zines.</a:t>
            </a:r>
            <a:endParaRPr b="0" lang="en-US" sz="2200" spc="-1" strike="noStrike">
              <a:solidFill>
                <a:srgbClr val="333333"/>
              </a:solidFill>
              <a:latin typeface="Noto Sans Regular"/>
            </a:endParaRPr>
          </a:p>
          <a:p>
            <a:pPr marL="432000" indent="-324000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333333"/>
                </a:solidFill>
                <a:latin typeface="Noto Sans Regular"/>
              </a:rPr>
              <a:t>Run </a:t>
            </a:r>
            <a:r>
              <a:rPr b="1" lang="en-US" sz="2200" spc="-1" strike="noStrike">
                <a:solidFill>
                  <a:srgbClr val="333333"/>
                </a:solidFill>
                <a:latin typeface="Noto Sans Regular"/>
              </a:rPr>
              <a:t>networksofphilly.org</a:t>
            </a:r>
            <a:endParaRPr b="0" lang="en-US" sz="2200" spc="-1" strike="noStrike">
              <a:solidFill>
                <a:srgbClr val="333333"/>
              </a:solidFill>
              <a:latin typeface="Noto Sans Regular"/>
            </a:endParaRPr>
          </a:p>
        </p:txBody>
      </p:sp>
      <p:pic>
        <p:nvPicPr>
          <p:cNvPr id="96" name="" descr=""/>
          <p:cNvPicPr/>
          <p:nvPr/>
        </p:nvPicPr>
        <p:blipFill>
          <a:blip r:embed="rId1"/>
          <a:stretch/>
        </p:blipFill>
        <p:spPr>
          <a:xfrm>
            <a:off x="1097280" y="4170600"/>
            <a:ext cx="5531760" cy="2047320"/>
          </a:xfrm>
          <a:prstGeom prst="rect">
            <a:avLst/>
          </a:prstGeom>
          <a:ln>
            <a:noFill/>
          </a:ln>
        </p:spPr>
      </p:pic>
      <p:pic>
        <p:nvPicPr>
          <p:cNvPr id="97" name="" descr=""/>
          <p:cNvPicPr/>
          <p:nvPr/>
        </p:nvPicPr>
        <p:blipFill>
          <a:blip r:embed="rId2"/>
          <a:stretch/>
        </p:blipFill>
        <p:spPr>
          <a:xfrm>
            <a:off x="7498080" y="2286000"/>
            <a:ext cx="2194560" cy="2194560"/>
          </a:xfrm>
          <a:prstGeom prst="rect">
            <a:avLst/>
          </a:prstGeom>
          <a:ln>
            <a:noFill/>
          </a:ln>
        </p:spPr>
      </p:pic>
      <p:pic>
        <p:nvPicPr>
          <p:cNvPr id="98" name="" descr=""/>
          <p:cNvPicPr/>
          <p:nvPr/>
        </p:nvPicPr>
        <p:blipFill>
          <a:blip r:embed="rId3"/>
          <a:stretch/>
        </p:blipFill>
        <p:spPr>
          <a:xfrm>
            <a:off x="5475240" y="2103120"/>
            <a:ext cx="1931400" cy="4572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TextShape 1"/>
          <p:cNvSpPr txBox="1"/>
          <p:nvPr/>
        </p:nvSpPr>
        <p:spPr>
          <a:xfrm>
            <a:off x="720000" y="300960"/>
            <a:ext cx="8855640" cy="12625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r>
              <a:rPr b="1" lang="en-US" sz="4400" spc="-1" strike="noStrike">
                <a:solidFill>
                  <a:srgbClr val="333333"/>
                </a:solidFill>
                <a:latin typeface="Noto Sans Regular"/>
              </a:rPr>
              <a:t>Zayo</a:t>
            </a:r>
            <a:endParaRPr b="1" lang="en-US" sz="44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207" name="TextShape 2"/>
          <p:cNvSpPr txBox="1"/>
          <p:nvPr/>
        </p:nvSpPr>
        <p:spPr>
          <a:xfrm>
            <a:off x="720000" y="1584000"/>
            <a:ext cx="8640000" cy="4384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Autofit/>
          </a:bodyPr>
          <a:p>
            <a:pPr marL="432000" indent="-324000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333333"/>
                </a:solidFill>
                <a:latin typeface="Noto Sans Regular"/>
              </a:rPr>
              <a:t>Founded in 2007, is a fiber network with 130,000 route miles of fiber laid in North America.</a:t>
            </a:r>
            <a:endParaRPr b="0" lang="en-US" sz="2200" spc="-1" strike="noStrike">
              <a:solidFill>
                <a:srgbClr val="333333"/>
              </a:solidFill>
              <a:latin typeface="Noto Sans Regular"/>
            </a:endParaRPr>
          </a:p>
          <a:p>
            <a:pPr marL="432000" indent="-324000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333333"/>
                </a:solidFill>
                <a:latin typeface="Noto Sans Regular"/>
              </a:rPr>
              <a:t>Tier 1 Network Operator.</a:t>
            </a:r>
            <a:endParaRPr b="0" lang="en-US" sz="2200" spc="-1" strike="noStrike">
              <a:solidFill>
                <a:srgbClr val="333333"/>
              </a:solidFill>
              <a:latin typeface="Noto Sans Regular"/>
            </a:endParaRPr>
          </a:p>
          <a:p>
            <a:pPr marL="432000" indent="-324000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333333"/>
                </a:solidFill>
                <a:latin typeface="Noto Sans Regular"/>
              </a:rPr>
              <a:t>Also work installing small cells.</a:t>
            </a:r>
            <a:endParaRPr b="0" lang="en-US" sz="2200" spc="-1" strike="noStrike">
              <a:solidFill>
                <a:srgbClr val="333333"/>
              </a:solidFill>
              <a:latin typeface="Noto Sans Regular"/>
            </a:endParaRPr>
          </a:p>
        </p:txBody>
      </p:sp>
      <p:pic>
        <p:nvPicPr>
          <p:cNvPr id="208" name="" descr=""/>
          <p:cNvPicPr/>
          <p:nvPr/>
        </p:nvPicPr>
        <p:blipFill>
          <a:blip r:embed="rId1"/>
          <a:stretch/>
        </p:blipFill>
        <p:spPr>
          <a:xfrm>
            <a:off x="1188720" y="3585240"/>
            <a:ext cx="4297680" cy="2907000"/>
          </a:xfrm>
          <a:prstGeom prst="rect">
            <a:avLst/>
          </a:prstGeom>
          <a:ln>
            <a:noFill/>
          </a:ln>
        </p:spPr>
      </p:pic>
      <p:pic>
        <p:nvPicPr>
          <p:cNvPr id="209" name="" descr=""/>
          <p:cNvPicPr/>
          <p:nvPr/>
        </p:nvPicPr>
        <p:blipFill>
          <a:blip r:embed="rId2"/>
          <a:stretch/>
        </p:blipFill>
        <p:spPr>
          <a:xfrm>
            <a:off x="5884920" y="3840480"/>
            <a:ext cx="3716280" cy="2377440"/>
          </a:xfrm>
          <a:prstGeom prst="rect">
            <a:avLst/>
          </a:prstGeom>
          <a:ln>
            <a:noFill/>
          </a:ln>
        </p:spPr>
      </p:pic>
      <p:pic>
        <p:nvPicPr>
          <p:cNvPr id="210" name="" descr=""/>
          <p:cNvPicPr/>
          <p:nvPr/>
        </p:nvPicPr>
        <p:blipFill>
          <a:blip r:embed="rId3"/>
          <a:stretch/>
        </p:blipFill>
        <p:spPr>
          <a:xfrm>
            <a:off x="5852160" y="2286000"/>
            <a:ext cx="3446280" cy="737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TextShape 1"/>
          <p:cNvSpPr txBox="1"/>
          <p:nvPr/>
        </p:nvSpPr>
        <p:spPr>
          <a:xfrm>
            <a:off x="720000" y="300960"/>
            <a:ext cx="8855640" cy="12625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r>
              <a:rPr b="1" lang="en-US" sz="4400" spc="-1" strike="noStrike">
                <a:solidFill>
                  <a:srgbClr val="333333"/>
                </a:solidFill>
                <a:latin typeface="Noto Sans Regular"/>
              </a:rPr>
              <a:t>Antennae &amp; Other Devices</a:t>
            </a:r>
            <a:endParaRPr b="1" lang="en-US" sz="4400" spc="-1" strike="noStrike">
              <a:solidFill>
                <a:srgbClr val="333333"/>
              </a:solidFill>
              <a:latin typeface="Noto Sans Regular"/>
            </a:endParaRPr>
          </a:p>
        </p:txBody>
      </p:sp>
      <p:pic>
        <p:nvPicPr>
          <p:cNvPr id="212" name="" descr=""/>
          <p:cNvPicPr/>
          <p:nvPr/>
        </p:nvPicPr>
        <p:blipFill>
          <a:blip r:embed="rId1"/>
          <a:stretch/>
        </p:blipFill>
        <p:spPr>
          <a:xfrm>
            <a:off x="2926080" y="1371600"/>
            <a:ext cx="3657600" cy="51886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TextShape 1"/>
          <p:cNvSpPr txBox="1"/>
          <p:nvPr/>
        </p:nvSpPr>
        <p:spPr>
          <a:xfrm>
            <a:off x="720000" y="300960"/>
            <a:ext cx="8855640" cy="12625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r>
              <a:rPr b="1" lang="en-US" sz="4400" spc="-1" strike="noStrike">
                <a:solidFill>
                  <a:srgbClr val="333333"/>
                </a:solidFill>
                <a:latin typeface="Noto Sans Regular"/>
              </a:rPr>
              <a:t>Small Cell</a:t>
            </a:r>
            <a:endParaRPr b="1" lang="en-US" sz="44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214" name="TextShape 2"/>
          <p:cNvSpPr txBox="1"/>
          <p:nvPr/>
        </p:nvSpPr>
        <p:spPr>
          <a:xfrm>
            <a:off x="720000" y="1584000"/>
            <a:ext cx="8640000" cy="4384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Autofit/>
          </a:bodyPr>
          <a:p>
            <a:pPr marL="432000" indent="-324000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333333"/>
                </a:solidFill>
                <a:latin typeface="Noto Sans Regular"/>
              </a:rPr>
              <a:t>Low-powered cellular radio access nodes.</a:t>
            </a:r>
            <a:endParaRPr b="0" lang="en-US" sz="2200" spc="-1" strike="noStrike">
              <a:solidFill>
                <a:srgbClr val="333333"/>
              </a:solidFill>
              <a:latin typeface="Noto Sans Regular"/>
            </a:endParaRPr>
          </a:p>
          <a:p>
            <a:pPr marL="432000" indent="-324000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333333"/>
                </a:solidFill>
                <a:latin typeface="Noto Sans Regular"/>
              </a:rPr>
              <a:t>Range of 10 meters to a few kilometers.</a:t>
            </a:r>
            <a:endParaRPr b="0" lang="en-US" sz="2200" spc="-1" strike="noStrike">
              <a:solidFill>
                <a:srgbClr val="333333"/>
              </a:solidFill>
              <a:latin typeface="Noto Sans Regular"/>
            </a:endParaRPr>
          </a:p>
          <a:p>
            <a:pPr marL="432000" indent="-324000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1" lang="en-US" sz="2200" spc="-1" strike="noStrike">
                <a:solidFill>
                  <a:srgbClr val="333333"/>
                </a:solidFill>
                <a:latin typeface="Noto Sans Regular"/>
              </a:rPr>
              <a:t>Crown Castle</a:t>
            </a:r>
            <a:r>
              <a:rPr b="0" lang="en-US" sz="2200" spc="-1" strike="noStrike">
                <a:solidFill>
                  <a:srgbClr val="333333"/>
                </a:solidFill>
                <a:latin typeface="Noto Sans Regular"/>
              </a:rPr>
              <a:t> installs Fiber and Small Cells in the North East, bought </a:t>
            </a:r>
            <a:r>
              <a:rPr b="1" lang="en-US" sz="2200" spc="-1" strike="noStrike">
                <a:solidFill>
                  <a:srgbClr val="333333"/>
                </a:solidFill>
                <a:latin typeface="Noto Sans Regular"/>
              </a:rPr>
              <a:t>Lightower</a:t>
            </a:r>
            <a:r>
              <a:rPr b="0" lang="en-US" sz="2200" spc="-1" strike="noStrike">
                <a:solidFill>
                  <a:srgbClr val="333333"/>
                </a:solidFill>
                <a:latin typeface="Noto Sans Regular"/>
              </a:rPr>
              <a:t>, a northeastern network provider </a:t>
            </a:r>
            <a:r>
              <a:rPr b="0" lang="en-US" sz="2200" spc="-1" strike="noStrike">
                <a:solidFill>
                  <a:srgbClr val="333333"/>
                </a:solidFill>
                <a:latin typeface="Noto Sans Regular"/>
              </a:rPr>
              <a:t>in 2017.</a:t>
            </a:r>
            <a:endParaRPr b="0" lang="en-US" sz="2200" spc="-1" strike="noStrike">
              <a:solidFill>
                <a:srgbClr val="333333"/>
              </a:solidFill>
              <a:latin typeface="Noto Sans Regular"/>
            </a:endParaRPr>
          </a:p>
        </p:txBody>
      </p:sp>
      <p:pic>
        <p:nvPicPr>
          <p:cNvPr id="215" name="" descr=""/>
          <p:cNvPicPr/>
          <p:nvPr/>
        </p:nvPicPr>
        <p:blipFill>
          <a:blip r:embed="rId1"/>
          <a:stretch/>
        </p:blipFill>
        <p:spPr>
          <a:xfrm>
            <a:off x="6819840" y="3566160"/>
            <a:ext cx="2598480" cy="2734560"/>
          </a:xfrm>
          <a:prstGeom prst="rect">
            <a:avLst/>
          </a:prstGeom>
          <a:ln>
            <a:noFill/>
          </a:ln>
        </p:spPr>
      </p:pic>
      <p:pic>
        <p:nvPicPr>
          <p:cNvPr id="216" name="" descr=""/>
          <p:cNvPicPr/>
          <p:nvPr/>
        </p:nvPicPr>
        <p:blipFill>
          <a:blip r:embed="rId2"/>
          <a:stretch/>
        </p:blipFill>
        <p:spPr>
          <a:xfrm>
            <a:off x="1005840" y="3902760"/>
            <a:ext cx="3492360" cy="2680920"/>
          </a:xfrm>
          <a:prstGeom prst="rect">
            <a:avLst/>
          </a:prstGeom>
          <a:ln>
            <a:noFill/>
          </a:ln>
        </p:spPr>
      </p:pic>
      <p:pic>
        <p:nvPicPr>
          <p:cNvPr id="217" name="" descr=""/>
          <p:cNvPicPr/>
          <p:nvPr/>
        </p:nvPicPr>
        <p:blipFill>
          <a:blip r:embed="rId3"/>
          <a:stretch/>
        </p:blipFill>
        <p:spPr>
          <a:xfrm>
            <a:off x="4114800" y="4206240"/>
            <a:ext cx="3017520" cy="1887120"/>
          </a:xfrm>
          <a:prstGeom prst="rect">
            <a:avLst/>
          </a:prstGeom>
          <a:ln>
            <a:noFill/>
          </a:ln>
        </p:spPr>
      </p:pic>
      <p:pic>
        <p:nvPicPr>
          <p:cNvPr id="218" name="" descr=""/>
          <p:cNvPicPr/>
          <p:nvPr/>
        </p:nvPicPr>
        <p:blipFill>
          <a:blip r:embed="rId4"/>
          <a:stretch/>
        </p:blipFill>
        <p:spPr>
          <a:xfrm>
            <a:off x="6777720" y="1686240"/>
            <a:ext cx="2914920" cy="782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TextShape 1"/>
          <p:cNvSpPr txBox="1"/>
          <p:nvPr/>
        </p:nvSpPr>
        <p:spPr>
          <a:xfrm>
            <a:off x="720000" y="300960"/>
            <a:ext cx="8855640" cy="12625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r>
              <a:rPr b="1" lang="en-US" sz="4400" spc="-1" strike="noStrike">
                <a:solidFill>
                  <a:srgbClr val="333333"/>
                </a:solidFill>
                <a:latin typeface="Noto Sans Regular"/>
              </a:rPr>
              <a:t>Crown Castle (Continued)</a:t>
            </a:r>
            <a:endParaRPr b="1" lang="en-US" sz="4400" spc="-1" strike="noStrike">
              <a:solidFill>
                <a:srgbClr val="333333"/>
              </a:solidFill>
              <a:latin typeface="Noto Sans Regular"/>
            </a:endParaRPr>
          </a:p>
        </p:txBody>
      </p:sp>
      <p:pic>
        <p:nvPicPr>
          <p:cNvPr id="220" name="" descr=""/>
          <p:cNvPicPr/>
          <p:nvPr/>
        </p:nvPicPr>
        <p:blipFill>
          <a:blip r:embed="rId1"/>
          <a:stretch/>
        </p:blipFill>
        <p:spPr>
          <a:xfrm>
            <a:off x="6035040" y="1436400"/>
            <a:ext cx="3823200" cy="4872960"/>
          </a:xfrm>
          <a:prstGeom prst="rect">
            <a:avLst/>
          </a:prstGeom>
          <a:ln>
            <a:noFill/>
          </a:ln>
        </p:spPr>
      </p:pic>
      <p:pic>
        <p:nvPicPr>
          <p:cNvPr id="221" name="" descr=""/>
          <p:cNvPicPr/>
          <p:nvPr/>
        </p:nvPicPr>
        <p:blipFill>
          <a:blip r:embed="rId2"/>
          <a:stretch/>
        </p:blipFill>
        <p:spPr>
          <a:xfrm>
            <a:off x="137520" y="2468880"/>
            <a:ext cx="6537600" cy="30034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TextShape 1"/>
          <p:cNvSpPr txBox="1"/>
          <p:nvPr/>
        </p:nvSpPr>
        <p:spPr>
          <a:xfrm>
            <a:off x="720000" y="300960"/>
            <a:ext cx="8855640" cy="12625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r>
              <a:rPr b="1" lang="en-US" sz="4400" spc="-1" strike="noStrike">
                <a:solidFill>
                  <a:srgbClr val="333333"/>
                </a:solidFill>
                <a:latin typeface="Noto Sans Regular"/>
              </a:rPr>
              <a:t>Distributed Antenna Systems</a:t>
            </a:r>
            <a:endParaRPr b="1" lang="en-US" sz="44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223" name="TextShape 2"/>
          <p:cNvSpPr txBox="1"/>
          <p:nvPr/>
        </p:nvSpPr>
        <p:spPr>
          <a:xfrm>
            <a:off x="720000" y="1584000"/>
            <a:ext cx="8640000" cy="4384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Autofit/>
          </a:bodyPr>
          <a:p>
            <a:pPr marL="432000" indent="-324000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333333"/>
                </a:solidFill>
                <a:latin typeface="Noto Sans Regular"/>
              </a:rPr>
              <a:t>Expand cell coverage, adding capacity in under-serviced areas.</a:t>
            </a:r>
            <a:endParaRPr b="0" lang="en-US" sz="2200" spc="-1" strike="noStrike">
              <a:solidFill>
                <a:srgbClr val="333333"/>
              </a:solidFill>
              <a:latin typeface="Noto Sans Regular"/>
            </a:endParaRPr>
          </a:p>
          <a:p>
            <a:pPr marL="432000" indent="-324000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333333"/>
                </a:solidFill>
                <a:latin typeface="Noto Sans Regular"/>
              </a:rPr>
              <a:t>Repeater vs Active</a:t>
            </a:r>
            <a:endParaRPr b="0" lang="en-US" sz="2200" spc="-1" strike="noStrike">
              <a:solidFill>
                <a:srgbClr val="333333"/>
              </a:solidFill>
              <a:latin typeface="Noto Sans Regular"/>
            </a:endParaRPr>
          </a:p>
          <a:p>
            <a:pPr marL="432000" indent="-324000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333333"/>
                </a:solidFill>
                <a:latin typeface="Noto Sans Regular"/>
              </a:rPr>
              <a:t>Usually cover different frequencies and different carriers.</a:t>
            </a:r>
            <a:endParaRPr b="0" lang="en-US" sz="2200" spc="-1" strike="noStrike">
              <a:solidFill>
                <a:srgbClr val="333333"/>
              </a:solidFill>
              <a:latin typeface="Noto Sans Regular"/>
            </a:endParaRPr>
          </a:p>
          <a:p>
            <a:pPr marL="432000" indent="-324000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333333"/>
                </a:solidFill>
                <a:latin typeface="Noto Sans Regular"/>
              </a:rPr>
              <a:t>These units are manufactured by </a:t>
            </a:r>
            <a:r>
              <a:rPr b="1" lang="en-US" sz="2200" spc="-1" strike="noStrike">
                <a:solidFill>
                  <a:srgbClr val="333333"/>
                </a:solidFill>
                <a:latin typeface="Noto Sans Regular"/>
              </a:rPr>
              <a:t>JMA Wireless</a:t>
            </a:r>
            <a:r>
              <a:rPr b="0" lang="en-US" sz="2200" spc="-1" strike="noStrike">
                <a:solidFill>
                  <a:srgbClr val="333333"/>
                </a:solidFill>
                <a:latin typeface="Noto Sans Regular"/>
              </a:rPr>
              <a:t>.</a:t>
            </a:r>
            <a:endParaRPr b="0" lang="en-US" sz="2200" spc="-1" strike="noStrike">
              <a:solidFill>
                <a:srgbClr val="333333"/>
              </a:solidFill>
              <a:latin typeface="Noto Sans Regular"/>
            </a:endParaRPr>
          </a:p>
        </p:txBody>
      </p:sp>
      <p:pic>
        <p:nvPicPr>
          <p:cNvPr id="224" name="" descr=""/>
          <p:cNvPicPr/>
          <p:nvPr/>
        </p:nvPicPr>
        <p:blipFill>
          <a:blip r:embed="rId1"/>
          <a:stretch/>
        </p:blipFill>
        <p:spPr>
          <a:xfrm>
            <a:off x="2423520" y="3840480"/>
            <a:ext cx="4343040" cy="2772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TextShape 1"/>
          <p:cNvSpPr txBox="1"/>
          <p:nvPr/>
        </p:nvSpPr>
        <p:spPr>
          <a:xfrm>
            <a:off x="720000" y="300960"/>
            <a:ext cx="8855640" cy="12625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r>
              <a:rPr b="1" lang="en-US" sz="4400" spc="-1" strike="noStrike">
                <a:solidFill>
                  <a:srgbClr val="333333"/>
                </a:solidFill>
                <a:latin typeface="Noto Sans Regular"/>
              </a:rPr>
              <a:t>LinkPHL</a:t>
            </a:r>
            <a:endParaRPr b="1" lang="en-US" sz="44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226" name="TextShape 2"/>
          <p:cNvSpPr txBox="1"/>
          <p:nvPr/>
        </p:nvSpPr>
        <p:spPr>
          <a:xfrm>
            <a:off x="720000" y="1584000"/>
            <a:ext cx="5497920" cy="4384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Autofit/>
          </a:bodyPr>
          <a:p>
            <a:pPr marL="432000" indent="-324000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333333"/>
                </a:solidFill>
                <a:latin typeface="Noto Sans Regular"/>
              </a:rPr>
              <a:t>Provide free WiFI access, mobile device charging, phone calls, access to municipal/emergency services, maps, directions.</a:t>
            </a:r>
            <a:endParaRPr b="0" lang="en-US" sz="2200" spc="-1" strike="noStrike">
              <a:solidFill>
                <a:srgbClr val="333333"/>
              </a:solidFill>
              <a:latin typeface="Noto Sans Regular"/>
            </a:endParaRPr>
          </a:p>
          <a:p>
            <a:pPr marL="432000" indent="-324000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333333"/>
                </a:solidFill>
                <a:latin typeface="Noto Sans Regular"/>
              </a:rPr>
              <a:t>Each LinkPHL kiosk has three cameras, and microphones, among other sensors.</a:t>
            </a:r>
            <a:endParaRPr b="0" lang="en-US" sz="2200" spc="-1" strike="noStrike">
              <a:solidFill>
                <a:srgbClr val="333333"/>
              </a:solidFill>
              <a:latin typeface="Noto Sans Regular"/>
            </a:endParaRPr>
          </a:p>
          <a:p>
            <a:pPr marL="432000" indent="-324000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333333"/>
                </a:solidFill>
                <a:latin typeface="Noto Sans Regular"/>
              </a:rPr>
              <a:t>Created by </a:t>
            </a:r>
            <a:r>
              <a:rPr b="1" lang="en-US" sz="2200" spc="-1" strike="noStrike">
                <a:solidFill>
                  <a:srgbClr val="333333"/>
                </a:solidFill>
                <a:latin typeface="Noto Sans Regular"/>
              </a:rPr>
              <a:t>Intersection</a:t>
            </a:r>
            <a:r>
              <a:rPr b="0" lang="en-US" sz="2200" spc="-1" strike="noStrike">
                <a:solidFill>
                  <a:srgbClr val="333333"/>
                </a:solidFill>
                <a:latin typeface="Noto Sans Regular"/>
              </a:rPr>
              <a:t> (formerly </a:t>
            </a:r>
            <a:r>
              <a:rPr b="1" lang="en-US" sz="2200" spc="-1" strike="noStrike">
                <a:solidFill>
                  <a:srgbClr val="333333"/>
                </a:solidFill>
                <a:latin typeface="Noto Sans Regular"/>
              </a:rPr>
              <a:t>Titan</a:t>
            </a:r>
            <a:r>
              <a:rPr b="0" lang="en-US" sz="2200" spc="-1" strike="noStrike">
                <a:solidFill>
                  <a:srgbClr val="333333"/>
                </a:solidFill>
                <a:latin typeface="Noto Sans Regular"/>
              </a:rPr>
              <a:t>)</a:t>
            </a:r>
            <a:r>
              <a:rPr b="0" lang="en-US" sz="2200" spc="-1" strike="noStrike">
                <a:solidFill>
                  <a:srgbClr val="333333"/>
                </a:solidFill>
                <a:latin typeface="Noto Sans Regular"/>
              </a:rPr>
              <a:t>, with investment from </a:t>
            </a:r>
            <a:r>
              <a:rPr b="1" lang="en-US" sz="2200" spc="-1" strike="noStrike">
                <a:solidFill>
                  <a:srgbClr val="333333"/>
                </a:solidFill>
                <a:latin typeface="Noto Sans Regular"/>
              </a:rPr>
              <a:t>Alphabet</a:t>
            </a:r>
            <a:r>
              <a:rPr b="0" lang="en-US" sz="2200" spc="-1" strike="noStrike">
                <a:solidFill>
                  <a:srgbClr val="333333"/>
                </a:solidFill>
                <a:latin typeface="Noto Sans Regular"/>
              </a:rPr>
              <a:t>.</a:t>
            </a:r>
            <a:endParaRPr b="0" lang="en-US" sz="2200" spc="-1" strike="noStrike">
              <a:solidFill>
                <a:srgbClr val="333333"/>
              </a:solidFill>
              <a:latin typeface="Noto Sans Regular"/>
            </a:endParaRPr>
          </a:p>
        </p:txBody>
      </p:sp>
      <p:pic>
        <p:nvPicPr>
          <p:cNvPr id="227" name="" descr=""/>
          <p:cNvPicPr/>
          <p:nvPr/>
        </p:nvPicPr>
        <p:blipFill>
          <a:blip r:embed="rId1"/>
          <a:stretch/>
        </p:blipFill>
        <p:spPr>
          <a:xfrm>
            <a:off x="6492240" y="2103120"/>
            <a:ext cx="3162240" cy="4023360"/>
          </a:xfrm>
          <a:prstGeom prst="rect">
            <a:avLst/>
          </a:prstGeom>
          <a:ln>
            <a:noFill/>
          </a:ln>
        </p:spPr>
      </p:pic>
      <p:pic>
        <p:nvPicPr>
          <p:cNvPr id="228" name="" descr=""/>
          <p:cNvPicPr/>
          <p:nvPr/>
        </p:nvPicPr>
        <p:blipFill>
          <a:blip r:embed="rId2"/>
          <a:stretch/>
        </p:blipFill>
        <p:spPr>
          <a:xfrm>
            <a:off x="3291840" y="5486400"/>
            <a:ext cx="2526120" cy="2736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TextShape 1"/>
          <p:cNvSpPr txBox="1"/>
          <p:nvPr/>
        </p:nvSpPr>
        <p:spPr>
          <a:xfrm>
            <a:off x="720000" y="300960"/>
            <a:ext cx="8855640" cy="12625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r>
              <a:rPr b="1" lang="en-US" sz="4400" spc="-1" strike="noStrike">
                <a:solidFill>
                  <a:srgbClr val="333333"/>
                </a:solidFill>
                <a:latin typeface="Noto Sans Regular"/>
              </a:rPr>
              <a:t>LinkPHL</a:t>
            </a:r>
            <a:endParaRPr b="1" lang="en-US" sz="4400" spc="-1" strike="noStrike">
              <a:solidFill>
                <a:srgbClr val="333333"/>
              </a:solidFill>
              <a:latin typeface="Noto Sans Regular"/>
            </a:endParaRPr>
          </a:p>
        </p:txBody>
      </p:sp>
      <p:pic>
        <p:nvPicPr>
          <p:cNvPr id="230" name="" descr=""/>
          <p:cNvPicPr/>
          <p:nvPr/>
        </p:nvPicPr>
        <p:blipFill>
          <a:blip r:embed="rId1"/>
          <a:stretch/>
        </p:blipFill>
        <p:spPr>
          <a:xfrm>
            <a:off x="1005840" y="1380240"/>
            <a:ext cx="2429280" cy="5294880"/>
          </a:xfrm>
          <a:prstGeom prst="rect">
            <a:avLst/>
          </a:prstGeom>
          <a:ln>
            <a:noFill/>
          </a:ln>
        </p:spPr>
      </p:pic>
      <p:pic>
        <p:nvPicPr>
          <p:cNvPr id="231" name="" descr=""/>
          <p:cNvPicPr/>
          <p:nvPr/>
        </p:nvPicPr>
        <p:blipFill>
          <a:blip r:embed="rId2"/>
          <a:stretch/>
        </p:blipFill>
        <p:spPr>
          <a:xfrm>
            <a:off x="4297680" y="1280160"/>
            <a:ext cx="3822480" cy="54777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TextShape 1"/>
          <p:cNvSpPr txBox="1"/>
          <p:nvPr/>
        </p:nvSpPr>
        <p:spPr>
          <a:xfrm>
            <a:off x="720000" y="300960"/>
            <a:ext cx="8855640" cy="12625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r>
              <a:rPr b="1" lang="en-US" sz="4400" spc="-1" strike="noStrike">
                <a:solidFill>
                  <a:srgbClr val="333333"/>
                </a:solidFill>
                <a:latin typeface="Noto Sans Regular"/>
              </a:rPr>
              <a:t>Police Cameras</a:t>
            </a:r>
            <a:endParaRPr b="1" lang="en-US" sz="44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233" name="TextShape 2"/>
          <p:cNvSpPr txBox="1"/>
          <p:nvPr/>
        </p:nvSpPr>
        <p:spPr>
          <a:xfrm>
            <a:off x="720000" y="1584000"/>
            <a:ext cx="8640000" cy="4384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Autofit/>
          </a:bodyPr>
          <a:p>
            <a:pPr marL="432000" indent="-324000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333333"/>
                </a:solidFill>
                <a:latin typeface="Noto Sans Regular"/>
              </a:rPr>
              <a:t>Have been in the city since 2009, many are thought to be broken and in disrepair.</a:t>
            </a:r>
            <a:endParaRPr b="0" lang="en-US" sz="2200" spc="-1" strike="noStrike">
              <a:solidFill>
                <a:srgbClr val="333333"/>
              </a:solidFill>
              <a:latin typeface="Noto Sans Regular"/>
            </a:endParaRPr>
          </a:p>
          <a:p>
            <a:pPr marL="432000" indent="-324000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333333"/>
                </a:solidFill>
                <a:latin typeface="Noto Sans Regular"/>
              </a:rPr>
              <a:t>Cameras automatically follow movement. Anyone watching?</a:t>
            </a:r>
            <a:endParaRPr b="0" lang="en-US" sz="2200" spc="-1" strike="noStrike">
              <a:solidFill>
                <a:srgbClr val="333333"/>
              </a:solidFill>
              <a:latin typeface="Noto Sans Regular"/>
            </a:endParaRPr>
          </a:p>
        </p:txBody>
      </p:sp>
      <p:pic>
        <p:nvPicPr>
          <p:cNvPr id="234" name="" descr=""/>
          <p:cNvPicPr/>
          <p:nvPr/>
        </p:nvPicPr>
        <p:blipFill>
          <a:blip r:embed="rId1"/>
          <a:stretch/>
        </p:blipFill>
        <p:spPr>
          <a:xfrm>
            <a:off x="2432520" y="3043080"/>
            <a:ext cx="4708800" cy="35316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TextShape 1"/>
          <p:cNvSpPr txBox="1"/>
          <p:nvPr/>
        </p:nvSpPr>
        <p:spPr>
          <a:xfrm>
            <a:off x="720000" y="300960"/>
            <a:ext cx="8855640" cy="12625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r>
              <a:rPr b="1" lang="en-US" sz="4400" spc="-1" strike="noStrike">
                <a:solidFill>
                  <a:srgbClr val="333333"/>
                </a:solidFill>
                <a:latin typeface="Noto Sans Regular"/>
              </a:rPr>
              <a:t>Payphones</a:t>
            </a:r>
            <a:endParaRPr b="1" lang="en-US" sz="44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236" name="TextShape 2"/>
          <p:cNvSpPr txBox="1"/>
          <p:nvPr/>
        </p:nvSpPr>
        <p:spPr>
          <a:xfrm>
            <a:off x="640080" y="1463040"/>
            <a:ext cx="8640000" cy="4384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Autofit/>
          </a:bodyPr>
          <a:p>
            <a:pPr marL="432000" indent="-324000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333333"/>
                </a:solidFill>
                <a:latin typeface="Noto Sans Regular"/>
              </a:rPr>
              <a:t>Pacific Telemanagement Services (PTS) based out of California.</a:t>
            </a:r>
            <a:endParaRPr b="0" lang="en-US" sz="2200" spc="-1" strike="noStrike">
              <a:solidFill>
                <a:srgbClr val="333333"/>
              </a:solidFill>
              <a:latin typeface="Noto Sans Regular"/>
            </a:endParaRPr>
          </a:p>
          <a:p>
            <a:pPr marL="432000" indent="-324000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333333"/>
                </a:solidFill>
                <a:latin typeface="Noto Sans Regular"/>
              </a:rPr>
              <a:t>NewTel based out of The Bronx, NYC bought remaining Verizon payphones in 2012.</a:t>
            </a:r>
            <a:endParaRPr b="0" lang="en-US" sz="2200" spc="-1" strike="noStrike">
              <a:solidFill>
                <a:srgbClr val="333333"/>
              </a:solidFill>
              <a:latin typeface="Noto Sans Regular"/>
            </a:endParaRPr>
          </a:p>
          <a:p>
            <a:pPr marL="432000" indent="-324000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333333"/>
                </a:solidFill>
                <a:latin typeface="Noto Sans Regular"/>
              </a:rPr>
              <a:t>Please dial the MCI ANAC -&gt; 1-800-444-4444</a:t>
            </a:r>
            <a:endParaRPr b="0" lang="en-US" sz="2200" spc="-1" strike="noStrike">
              <a:solidFill>
                <a:srgbClr val="333333"/>
              </a:solidFill>
              <a:latin typeface="Noto Sans Regular"/>
            </a:endParaRPr>
          </a:p>
        </p:txBody>
      </p:sp>
      <p:pic>
        <p:nvPicPr>
          <p:cNvPr id="237" name="" descr=""/>
          <p:cNvPicPr/>
          <p:nvPr/>
        </p:nvPicPr>
        <p:blipFill>
          <a:blip r:embed="rId1"/>
          <a:stretch/>
        </p:blipFill>
        <p:spPr>
          <a:xfrm>
            <a:off x="723960" y="3291840"/>
            <a:ext cx="1927800" cy="3383280"/>
          </a:xfrm>
          <a:prstGeom prst="rect">
            <a:avLst/>
          </a:prstGeom>
          <a:ln>
            <a:noFill/>
          </a:ln>
        </p:spPr>
      </p:pic>
      <p:pic>
        <p:nvPicPr>
          <p:cNvPr id="238" name="" descr=""/>
          <p:cNvPicPr/>
          <p:nvPr/>
        </p:nvPicPr>
        <p:blipFill>
          <a:blip r:embed="rId2"/>
          <a:stretch/>
        </p:blipFill>
        <p:spPr>
          <a:xfrm>
            <a:off x="2869560" y="3291840"/>
            <a:ext cx="1885320" cy="3383280"/>
          </a:xfrm>
          <a:prstGeom prst="rect">
            <a:avLst/>
          </a:prstGeom>
          <a:ln>
            <a:noFill/>
          </a:ln>
        </p:spPr>
      </p:pic>
      <p:pic>
        <p:nvPicPr>
          <p:cNvPr id="239" name="" descr=""/>
          <p:cNvPicPr/>
          <p:nvPr/>
        </p:nvPicPr>
        <p:blipFill>
          <a:blip r:embed="rId3"/>
          <a:stretch/>
        </p:blipFill>
        <p:spPr>
          <a:xfrm>
            <a:off x="7223760" y="2560320"/>
            <a:ext cx="2560320" cy="4228560"/>
          </a:xfrm>
          <a:prstGeom prst="rect">
            <a:avLst/>
          </a:prstGeom>
          <a:ln>
            <a:noFill/>
          </a:ln>
        </p:spPr>
      </p:pic>
      <p:pic>
        <p:nvPicPr>
          <p:cNvPr id="240" name="" descr=""/>
          <p:cNvPicPr/>
          <p:nvPr/>
        </p:nvPicPr>
        <p:blipFill>
          <a:blip r:embed="rId4"/>
          <a:stretch/>
        </p:blipFill>
        <p:spPr>
          <a:xfrm>
            <a:off x="4937760" y="4002840"/>
            <a:ext cx="2057040" cy="7520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TextShape 1"/>
          <p:cNvSpPr txBox="1"/>
          <p:nvPr/>
        </p:nvSpPr>
        <p:spPr>
          <a:xfrm>
            <a:off x="720000" y="300960"/>
            <a:ext cx="8855640" cy="12625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endParaRPr b="1" lang="en-US" sz="44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242" name="TextShape 2"/>
          <p:cNvSpPr txBox="1"/>
          <p:nvPr/>
        </p:nvSpPr>
        <p:spPr>
          <a:xfrm>
            <a:off x="720000" y="2160000"/>
            <a:ext cx="8640000" cy="4384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Autofit/>
          </a:bodyPr>
          <a:p>
            <a:endParaRPr b="0" lang="en-US" sz="2200" spc="-1" strike="noStrike">
              <a:solidFill>
                <a:srgbClr val="333333"/>
              </a:solidFill>
              <a:latin typeface="Noto Sans Regular"/>
            </a:endParaRPr>
          </a:p>
        </p:txBody>
      </p:sp>
      <p:pic>
        <p:nvPicPr>
          <p:cNvPr id="243" name="" descr=""/>
          <p:cNvPicPr/>
          <p:nvPr/>
        </p:nvPicPr>
        <p:blipFill>
          <a:blip r:embed="rId1"/>
          <a:stretch/>
        </p:blipFill>
        <p:spPr>
          <a:xfrm>
            <a:off x="792360" y="640080"/>
            <a:ext cx="8808840" cy="61812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extShape 1"/>
          <p:cNvSpPr txBox="1"/>
          <p:nvPr/>
        </p:nvSpPr>
        <p:spPr>
          <a:xfrm>
            <a:off x="720000" y="300960"/>
            <a:ext cx="8855640" cy="12625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r>
              <a:rPr b="1" lang="en-US" sz="4400" spc="-1" strike="noStrike">
                <a:solidFill>
                  <a:srgbClr val="333333"/>
                </a:solidFill>
                <a:latin typeface="Noto Sans Regular"/>
              </a:rPr>
              <a:t>How did this start?</a:t>
            </a:r>
            <a:endParaRPr b="1" lang="en-US" sz="44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100" name="TextShape 2"/>
          <p:cNvSpPr txBox="1"/>
          <p:nvPr/>
        </p:nvSpPr>
        <p:spPr>
          <a:xfrm>
            <a:off x="720000" y="1584000"/>
            <a:ext cx="8640000" cy="4384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Autofit/>
          </a:bodyPr>
          <a:p>
            <a:pPr marL="432000" indent="-324000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333333"/>
                </a:solidFill>
                <a:latin typeface="Noto Sans Regular"/>
              </a:rPr>
              <a:t>Ingrid Burrington’s Book, </a:t>
            </a:r>
            <a:r>
              <a:rPr b="0" i="1" lang="en-US" sz="2200" spc="-1" strike="noStrike">
                <a:solidFill>
                  <a:srgbClr val="333333"/>
                </a:solidFill>
                <a:latin typeface="Noto Sans Regular"/>
              </a:rPr>
              <a:t>Networks of New York: An Illustrated Field Guide to Urban Internet Infrastructure</a:t>
            </a:r>
            <a:r>
              <a:rPr b="0" lang="en-US" sz="2200" spc="-1" strike="noStrike">
                <a:solidFill>
                  <a:srgbClr val="333333"/>
                </a:solidFill>
                <a:latin typeface="Noto Sans Regular"/>
              </a:rPr>
              <a:t> (2016)</a:t>
            </a:r>
            <a:endParaRPr b="0" lang="en-US" sz="2200" spc="-1" strike="noStrike">
              <a:solidFill>
                <a:srgbClr val="333333"/>
              </a:solidFill>
              <a:latin typeface="Noto Sans Regular"/>
            </a:endParaRPr>
          </a:p>
        </p:txBody>
      </p:sp>
      <p:pic>
        <p:nvPicPr>
          <p:cNvPr id="101" name="" descr=""/>
          <p:cNvPicPr/>
          <p:nvPr/>
        </p:nvPicPr>
        <p:blipFill>
          <a:blip r:embed="rId1"/>
          <a:stretch/>
        </p:blipFill>
        <p:spPr>
          <a:xfrm>
            <a:off x="457200" y="2468880"/>
            <a:ext cx="5340240" cy="2322720"/>
          </a:xfrm>
          <a:prstGeom prst="rect">
            <a:avLst/>
          </a:prstGeom>
          <a:ln>
            <a:noFill/>
          </a:ln>
        </p:spPr>
      </p:pic>
      <p:pic>
        <p:nvPicPr>
          <p:cNvPr id="102" name="" descr=""/>
          <p:cNvPicPr/>
          <p:nvPr/>
        </p:nvPicPr>
        <p:blipFill>
          <a:blip r:embed="rId2"/>
          <a:stretch/>
        </p:blipFill>
        <p:spPr>
          <a:xfrm>
            <a:off x="4663440" y="4648680"/>
            <a:ext cx="2609640" cy="1752120"/>
          </a:xfrm>
          <a:prstGeom prst="rect">
            <a:avLst/>
          </a:prstGeom>
          <a:ln>
            <a:noFill/>
          </a:ln>
        </p:spPr>
      </p:pic>
      <p:pic>
        <p:nvPicPr>
          <p:cNvPr id="103" name="" descr=""/>
          <p:cNvPicPr/>
          <p:nvPr/>
        </p:nvPicPr>
        <p:blipFill>
          <a:blip r:embed="rId3"/>
          <a:stretch/>
        </p:blipFill>
        <p:spPr>
          <a:xfrm>
            <a:off x="7490520" y="2795760"/>
            <a:ext cx="1869480" cy="29649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TextShape 1"/>
          <p:cNvSpPr txBox="1"/>
          <p:nvPr/>
        </p:nvSpPr>
        <p:spPr>
          <a:xfrm>
            <a:off x="720000" y="300960"/>
            <a:ext cx="8855640" cy="12625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r>
              <a:rPr b="1" lang="en-US" sz="4400" spc="-1" strike="noStrike">
                <a:solidFill>
                  <a:srgbClr val="333333"/>
                </a:solidFill>
                <a:latin typeface="Noto Sans Regular"/>
              </a:rPr>
              <a:t>Not Yet Covered</a:t>
            </a:r>
            <a:endParaRPr b="1" lang="en-US" sz="44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245" name="TextShape 2"/>
          <p:cNvSpPr txBox="1"/>
          <p:nvPr/>
        </p:nvSpPr>
        <p:spPr>
          <a:xfrm>
            <a:off x="720000" y="1584000"/>
            <a:ext cx="8640000" cy="4384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Autofit/>
          </a:bodyPr>
          <a:p>
            <a:pPr marL="432000" indent="-324000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333333"/>
                </a:solidFill>
                <a:latin typeface="Noto Sans Regular"/>
              </a:rPr>
              <a:t>Parking Kiosks</a:t>
            </a:r>
            <a:endParaRPr b="0" lang="en-US" sz="2200" spc="-1" strike="noStrike">
              <a:solidFill>
                <a:srgbClr val="333333"/>
              </a:solidFill>
              <a:latin typeface="Noto Sans Regular"/>
            </a:endParaRPr>
          </a:p>
          <a:p>
            <a:pPr marL="432000" indent="-324000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333333"/>
                </a:solidFill>
                <a:latin typeface="Noto Sans Regular"/>
              </a:rPr>
              <a:t>Transit Kiosks</a:t>
            </a:r>
            <a:endParaRPr b="0" lang="en-US" sz="2200" spc="-1" strike="noStrike">
              <a:solidFill>
                <a:srgbClr val="333333"/>
              </a:solidFill>
              <a:latin typeface="Noto Sans Regular"/>
            </a:endParaRPr>
          </a:p>
          <a:p>
            <a:pPr marL="432000" indent="-324000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333333"/>
                </a:solidFill>
                <a:latin typeface="Noto Sans Regular"/>
              </a:rPr>
              <a:t>Shotspotters</a:t>
            </a:r>
            <a:endParaRPr b="0" lang="en-US" sz="2200" spc="-1" strike="noStrike">
              <a:solidFill>
                <a:srgbClr val="333333"/>
              </a:solidFill>
              <a:latin typeface="Noto Sans Regular"/>
            </a:endParaRPr>
          </a:p>
          <a:p>
            <a:pPr marL="432000" indent="-324000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333333"/>
                </a:solidFill>
                <a:latin typeface="Noto Sans Regular"/>
              </a:rPr>
              <a:t>Ricochet (anything left?)</a:t>
            </a:r>
            <a:endParaRPr b="0" lang="en-US" sz="2200" spc="-1" strike="noStrike">
              <a:solidFill>
                <a:srgbClr val="333333"/>
              </a:solidFill>
              <a:latin typeface="Noto Sans Regular"/>
            </a:endParaRPr>
          </a:p>
          <a:p>
            <a:pPr marL="432000" indent="-324000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333333"/>
                </a:solidFill>
                <a:latin typeface="Noto Sans Regular"/>
              </a:rPr>
              <a:t>More?</a:t>
            </a:r>
            <a:endParaRPr b="0" lang="en-US" sz="2200" spc="-1" strike="noStrike">
              <a:solidFill>
                <a:srgbClr val="333333"/>
              </a:solidFill>
              <a:latin typeface="Noto Sans Regular"/>
            </a:endParaRPr>
          </a:p>
        </p:txBody>
      </p:sp>
      <p:pic>
        <p:nvPicPr>
          <p:cNvPr id="246" name="" descr=""/>
          <p:cNvPicPr/>
          <p:nvPr/>
        </p:nvPicPr>
        <p:blipFill>
          <a:blip r:embed="rId1"/>
          <a:stretch/>
        </p:blipFill>
        <p:spPr>
          <a:xfrm>
            <a:off x="2249640" y="3840480"/>
            <a:ext cx="2688120" cy="2709720"/>
          </a:xfrm>
          <a:prstGeom prst="rect">
            <a:avLst/>
          </a:prstGeom>
          <a:ln>
            <a:noFill/>
          </a:ln>
        </p:spPr>
      </p:pic>
      <p:pic>
        <p:nvPicPr>
          <p:cNvPr id="247" name="" descr=""/>
          <p:cNvPicPr/>
          <p:nvPr/>
        </p:nvPicPr>
        <p:blipFill>
          <a:blip r:embed="rId2"/>
          <a:stretch/>
        </p:blipFill>
        <p:spPr>
          <a:xfrm>
            <a:off x="5908680" y="1463040"/>
            <a:ext cx="3509640" cy="4679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TextShape 1"/>
          <p:cNvSpPr txBox="1"/>
          <p:nvPr/>
        </p:nvSpPr>
        <p:spPr>
          <a:xfrm>
            <a:off x="720000" y="300960"/>
            <a:ext cx="8855640" cy="12625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r>
              <a:rPr b="1" lang="en-US" sz="4400" spc="-1" strike="noStrike">
                <a:solidFill>
                  <a:srgbClr val="333333"/>
                </a:solidFill>
                <a:latin typeface="Noto Sans Regular"/>
              </a:rPr>
              <a:t>Sight Seeing</a:t>
            </a:r>
            <a:endParaRPr b="1" lang="en-US" sz="4400" spc="-1" strike="noStrike">
              <a:solidFill>
                <a:srgbClr val="333333"/>
              </a:solidFill>
              <a:latin typeface="Noto Sans Regular"/>
            </a:endParaRPr>
          </a:p>
        </p:txBody>
      </p:sp>
      <p:pic>
        <p:nvPicPr>
          <p:cNvPr id="249" name="" descr=""/>
          <p:cNvPicPr/>
          <p:nvPr/>
        </p:nvPicPr>
        <p:blipFill>
          <a:blip r:embed="rId1"/>
          <a:stretch/>
        </p:blipFill>
        <p:spPr>
          <a:xfrm>
            <a:off x="5669280" y="1233000"/>
            <a:ext cx="3809520" cy="5076360"/>
          </a:xfrm>
          <a:prstGeom prst="rect">
            <a:avLst/>
          </a:prstGeom>
          <a:ln>
            <a:noFill/>
          </a:ln>
        </p:spPr>
      </p:pic>
      <p:pic>
        <p:nvPicPr>
          <p:cNvPr id="250" name="" descr=""/>
          <p:cNvPicPr/>
          <p:nvPr/>
        </p:nvPicPr>
        <p:blipFill>
          <a:blip r:embed="rId2"/>
          <a:stretch/>
        </p:blipFill>
        <p:spPr>
          <a:xfrm>
            <a:off x="741600" y="2560320"/>
            <a:ext cx="4599000" cy="27432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TextShape 1"/>
          <p:cNvSpPr txBox="1"/>
          <p:nvPr/>
        </p:nvSpPr>
        <p:spPr>
          <a:xfrm>
            <a:off x="720000" y="300960"/>
            <a:ext cx="8855640" cy="12625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r>
              <a:rPr b="1" lang="en-US" sz="4400" spc="-1" strike="noStrike">
                <a:solidFill>
                  <a:srgbClr val="333333"/>
                </a:solidFill>
                <a:latin typeface="Noto Sans Regular"/>
              </a:rPr>
              <a:t>401 N Broad</a:t>
            </a:r>
            <a:endParaRPr b="1" lang="en-US" sz="44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252" name="TextShape 2"/>
          <p:cNvSpPr txBox="1"/>
          <p:nvPr/>
        </p:nvSpPr>
        <p:spPr>
          <a:xfrm>
            <a:off x="720000" y="1584000"/>
            <a:ext cx="8640000" cy="4384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Autofit/>
          </a:bodyPr>
          <a:p>
            <a:pPr marL="432000" indent="-324000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1" lang="en-US" sz="2200" spc="-1" strike="noStrike">
                <a:solidFill>
                  <a:srgbClr val="333333"/>
                </a:solidFill>
                <a:latin typeface="Noto Sans Regular"/>
              </a:rPr>
              <a:t>Terminal Commerce Building</a:t>
            </a:r>
            <a:r>
              <a:rPr b="0" lang="en-US" sz="2200" spc="-1" strike="noStrike">
                <a:solidFill>
                  <a:srgbClr val="333333"/>
                </a:solidFill>
                <a:latin typeface="Noto Sans Regular"/>
              </a:rPr>
              <a:t>, this 14-story concrete building was built between 1929 and 1931 by the Reading Company.</a:t>
            </a:r>
            <a:endParaRPr b="0" lang="en-US" sz="2200" spc="-1" strike="noStrike">
              <a:solidFill>
                <a:srgbClr val="333333"/>
              </a:solidFill>
              <a:latin typeface="Noto Sans Regular"/>
            </a:endParaRPr>
          </a:p>
          <a:p>
            <a:pPr marL="432000" indent="-324000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333333"/>
                </a:solidFill>
                <a:latin typeface="Noto Sans Regular"/>
              </a:rPr>
              <a:t>Largest carrier hotel within Philadelphia with over 80 carriers as of 2015.</a:t>
            </a:r>
            <a:endParaRPr b="0" lang="en-US" sz="2200" spc="-1" strike="noStrike">
              <a:solidFill>
                <a:srgbClr val="333333"/>
              </a:solidFill>
              <a:latin typeface="Noto Sans Regular"/>
            </a:endParaRPr>
          </a:p>
        </p:txBody>
      </p:sp>
      <p:pic>
        <p:nvPicPr>
          <p:cNvPr id="253" name="" descr=""/>
          <p:cNvPicPr/>
          <p:nvPr/>
        </p:nvPicPr>
        <p:blipFill>
          <a:blip r:embed="rId1"/>
          <a:stretch/>
        </p:blipFill>
        <p:spPr>
          <a:xfrm>
            <a:off x="3291840" y="3474720"/>
            <a:ext cx="3813840" cy="28605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TextShape 1"/>
          <p:cNvSpPr txBox="1"/>
          <p:nvPr/>
        </p:nvSpPr>
        <p:spPr>
          <a:xfrm>
            <a:off x="720000" y="300960"/>
            <a:ext cx="8855640" cy="12625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r>
              <a:rPr b="1" lang="en-US" sz="4400" spc="-1" strike="noStrike">
                <a:solidFill>
                  <a:srgbClr val="333333"/>
                </a:solidFill>
                <a:latin typeface="Noto Sans Regular"/>
              </a:rPr>
              <a:t>Three Logan Square</a:t>
            </a:r>
            <a:endParaRPr b="1" lang="en-US" sz="44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255" name="TextShape 2"/>
          <p:cNvSpPr txBox="1"/>
          <p:nvPr/>
        </p:nvSpPr>
        <p:spPr>
          <a:xfrm>
            <a:off x="720000" y="1584000"/>
            <a:ext cx="5497920" cy="4384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Autofit/>
          </a:bodyPr>
          <a:p>
            <a:pPr marL="432000" indent="-324000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333333"/>
                </a:solidFill>
                <a:latin typeface="Noto Sans Regular"/>
              </a:rPr>
              <a:t>Formerly the </a:t>
            </a:r>
            <a:r>
              <a:rPr b="1" lang="en-US" sz="2200" spc="-1" strike="noStrike">
                <a:solidFill>
                  <a:srgbClr val="333333"/>
                </a:solidFill>
                <a:latin typeface="Noto Sans Regular"/>
              </a:rPr>
              <a:t>Bell Atlantic Tower</a:t>
            </a:r>
            <a:r>
              <a:rPr b="0" lang="en-US" sz="2200" spc="-1" strike="noStrike">
                <a:solidFill>
                  <a:srgbClr val="333333"/>
                </a:solidFill>
                <a:latin typeface="Noto Sans Regular"/>
              </a:rPr>
              <a:t>, this 55-story office building was erected in 1991.</a:t>
            </a:r>
            <a:endParaRPr b="0" lang="en-US" sz="2200" spc="-1" strike="noStrike">
              <a:solidFill>
                <a:srgbClr val="333333"/>
              </a:solidFill>
              <a:latin typeface="Noto Sans Regular"/>
            </a:endParaRPr>
          </a:p>
          <a:p>
            <a:pPr marL="432000" indent="-324000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333333"/>
                </a:solidFill>
                <a:latin typeface="Noto Sans Regular"/>
              </a:rPr>
              <a:t> </a:t>
            </a:r>
            <a:r>
              <a:rPr b="0" lang="en-US" sz="2200" spc="-1" strike="noStrike">
                <a:solidFill>
                  <a:srgbClr val="333333"/>
                </a:solidFill>
                <a:latin typeface="Noto Sans Regular"/>
              </a:rPr>
              <a:t>After Bell split up, the Philadelphia-based Baby Bell </a:t>
            </a:r>
            <a:r>
              <a:rPr b="1" lang="en-US" sz="2200" spc="-1" strike="noStrike">
                <a:solidFill>
                  <a:srgbClr val="333333"/>
                </a:solidFill>
                <a:latin typeface="Noto Sans Regular"/>
              </a:rPr>
              <a:t>Bell Atlantic</a:t>
            </a:r>
            <a:r>
              <a:rPr b="0" lang="en-US" sz="2200" spc="-1" strike="noStrike">
                <a:solidFill>
                  <a:srgbClr val="333333"/>
                </a:solidFill>
                <a:latin typeface="Noto Sans Regular"/>
              </a:rPr>
              <a:t> headquartered within the building until 1996 when it purchased New York City-based </a:t>
            </a:r>
            <a:r>
              <a:rPr b="1" lang="en-US" sz="2200" spc="-1" strike="noStrike">
                <a:solidFill>
                  <a:srgbClr val="333333"/>
                </a:solidFill>
                <a:latin typeface="Noto Sans Regular"/>
              </a:rPr>
              <a:t>NYNEX</a:t>
            </a:r>
            <a:r>
              <a:rPr b="0" lang="en-US" sz="2200" spc="-1" strike="noStrike">
                <a:solidFill>
                  <a:srgbClr val="333333"/>
                </a:solidFill>
                <a:latin typeface="Noto Sans Regular"/>
              </a:rPr>
              <a:t> and moved operations to New York.</a:t>
            </a:r>
            <a:endParaRPr b="0" lang="en-US" sz="2200" spc="-1" strike="noStrike">
              <a:solidFill>
                <a:srgbClr val="333333"/>
              </a:solidFill>
              <a:latin typeface="Noto Sans Regular"/>
            </a:endParaRPr>
          </a:p>
          <a:p>
            <a:pPr marL="432000" indent="-324000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333333"/>
                </a:solidFill>
                <a:latin typeface="Noto Sans Regular"/>
              </a:rPr>
              <a:t>Still houses </a:t>
            </a:r>
            <a:r>
              <a:rPr b="1" lang="en-US" sz="2200" spc="-1" strike="noStrike">
                <a:solidFill>
                  <a:srgbClr val="333333"/>
                </a:solidFill>
                <a:latin typeface="Noto Sans Regular"/>
              </a:rPr>
              <a:t>Verizon Communications of Pennsylvania</a:t>
            </a:r>
            <a:r>
              <a:rPr b="0" lang="en-US" sz="2200" spc="-1" strike="noStrike">
                <a:solidFill>
                  <a:srgbClr val="333333"/>
                </a:solidFill>
                <a:latin typeface="Noto Sans Regular"/>
              </a:rPr>
              <a:t> HQ.</a:t>
            </a:r>
            <a:endParaRPr b="0" lang="en-US" sz="2200" spc="-1" strike="noStrike">
              <a:solidFill>
                <a:srgbClr val="333333"/>
              </a:solidFill>
              <a:latin typeface="Noto Sans Regular"/>
            </a:endParaRPr>
          </a:p>
        </p:txBody>
      </p:sp>
      <p:pic>
        <p:nvPicPr>
          <p:cNvPr id="256" name="" descr=""/>
          <p:cNvPicPr/>
          <p:nvPr/>
        </p:nvPicPr>
        <p:blipFill>
          <a:blip r:embed="rId1"/>
          <a:stretch/>
        </p:blipFill>
        <p:spPr>
          <a:xfrm>
            <a:off x="6352920" y="1280160"/>
            <a:ext cx="3431160" cy="4572000"/>
          </a:xfrm>
          <a:prstGeom prst="rect">
            <a:avLst/>
          </a:prstGeom>
          <a:ln>
            <a:noFill/>
          </a:ln>
        </p:spPr>
      </p:pic>
      <p:pic>
        <p:nvPicPr>
          <p:cNvPr id="257" name="" descr=""/>
          <p:cNvPicPr/>
          <p:nvPr/>
        </p:nvPicPr>
        <p:blipFill>
          <a:blip r:embed="rId2"/>
          <a:stretch/>
        </p:blipFill>
        <p:spPr>
          <a:xfrm>
            <a:off x="8301960" y="5212080"/>
            <a:ext cx="1573560" cy="1573560"/>
          </a:xfrm>
          <a:prstGeom prst="rect">
            <a:avLst/>
          </a:prstGeom>
          <a:ln>
            <a:noFill/>
          </a:ln>
        </p:spPr>
      </p:pic>
      <p:pic>
        <p:nvPicPr>
          <p:cNvPr id="258" name="" descr=""/>
          <p:cNvPicPr/>
          <p:nvPr/>
        </p:nvPicPr>
        <p:blipFill>
          <a:blip r:embed="rId3"/>
          <a:stretch/>
        </p:blipFill>
        <p:spPr>
          <a:xfrm>
            <a:off x="5693040" y="6047280"/>
            <a:ext cx="2536560" cy="5364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TextShape 1"/>
          <p:cNvSpPr txBox="1"/>
          <p:nvPr/>
        </p:nvSpPr>
        <p:spPr>
          <a:xfrm>
            <a:off x="720000" y="300960"/>
            <a:ext cx="8855640" cy="12625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r>
              <a:rPr b="1" lang="en-US" sz="4400" spc="-1" strike="noStrike">
                <a:solidFill>
                  <a:srgbClr val="333333"/>
                </a:solidFill>
                <a:latin typeface="Noto Sans Regular"/>
              </a:rPr>
              <a:t>Comcast Center &amp; CTC</a:t>
            </a:r>
            <a:endParaRPr b="1" lang="en-US" sz="44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260" name="TextShape 2"/>
          <p:cNvSpPr txBox="1"/>
          <p:nvPr/>
        </p:nvSpPr>
        <p:spPr>
          <a:xfrm>
            <a:off x="3291840" y="1371600"/>
            <a:ext cx="3200400" cy="45766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Autofit/>
          </a:bodyPr>
          <a:p>
            <a:pPr marL="432000" indent="-324000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1" lang="en-US" sz="2200" spc="-1" strike="noStrike">
                <a:solidFill>
                  <a:srgbClr val="333333"/>
                </a:solidFill>
                <a:latin typeface="Noto Sans Regular"/>
              </a:rPr>
              <a:t>Comcast</a:t>
            </a:r>
            <a:r>
              <a:rPr b="0" lang="en-US" sz="2200" spc="-1" strike="noStrike">
                <a:solidFill>
                  <a:srgbClr val="333333"/>
                </a:solidFill>
                <a:latin typeface="Noto Sans Regular"/>
              </a:rPr>
              <a:t> started as </a:t>
            </a:r>
            <a:r>
              <a:rPr b="1" lang="en-US" sz="2200" spc="-1" strike="noStrike">
                <a:solidFill>
                  <a:srgbClr val="333333"/>
                </a:solidFill>
                <a:latin typeface="Noto Sans Regular"/>
              </a:rPr>
              <a:t>American Cable Systems</a:t>
            </a:r>
            <a:r>
              <a:rPr b="0" lang="en-US" sz="2200" spc="-1" strike="noStrike">
                <a:solidFill>
                  <a:srgbClr val="333333"/>
                </a:solidFill>
                <a:latin typeface="Noto Sans Regular"/>
              </a:rPr>
              <a:t> in 1963.</a:t>
            </a:r>
            <a:endParaRPr b="0" lang="en-US" sz="2200" spc="-1" strike="noStrike">
              <a:solidFill>
                <a:srgbClr val="333333"/>
              </a:solidFill>
              <a:latin typeface="Noto Sans Regular"/>
            </a:endParaRPr>
          </a:p>
          <a:p>
            <a:pPr marL="432000" indent="-324000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1" lang="en-US" sz="2200" spc="-1" strike="noStrike">
                <a:solidFill>
                  <a:srgbClr val="333333"/>
                </a:solidFill>
                <a:latin typeface="Noto Sans Regular"/>
              </a:rPr>
              <a:t>Comcast Center</a:t>
            </a:r>
            <a:r>
              <a:rPr b="0" lang="en-US" sz="2200" spc="-1" strike="noStrike">
                <a:solidFill>
                  <a:srgbClr val="333333"/>
                </a:solidFill>
                <a:latin typeface="Noto Sans Regular"/>
              </a:rPr>
              <a:t> is a 58-story building built between 2005 and 2008, and is </a:t>
            </a:r>
            <a:r>
              <a:rPr b="1" lang="en-US" sz="2200" spc="-1" strike="noStrike">
                <a:solidFill>
                  <a:srgbClr val="333333"/>
                </a:solidFill>
                <a:latin typeface="Noto Sans Regular"/>
              </a:rPr>
              <a:t>Comcast</a:t>
            </a:r>
            <a:r>
              <a:rPr b="0" lang="en-US" sz="2200" spc="-1" strike="noStrike">
                <a:solidFill>
                  <a:srgbClr val="333333"/>
                </a:solidFill>
                <a:latin typeface="Noto Sans Regular"/>
              </a:rPr>
              <a:t>’s HQ.</a:t>
            </a:r>
            <a:endParaRPr b="0" lang="en-US" sz="2200" spc="-1" strike="noStrike">
              <a:solidFill>
                <a:srgbClr val="333333"/>
              </a:solidFill>
              <a:latin typeface="Noto Sans Regular"/>
            </a:endParaRPr>
          </a:p>
          <a:p>
            <a:pPr marL="432000" indent="-324000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1" lang="en-US" sz="2200" spc="-1" strike="noStrike">
                <a:solidFill>
                  <a:srgbClr val="333333"/>
                </a:solidFill>
                <a:latin typeface="Noto Sans Regular"/>
              </a:rPr>
              <a:t>Comcast Technology Center</a:t>
            </a:r>
            <a:r>
              <a:rPr b="0" lang="en-US" sz="2200" spc="-1" strike="noStrike">
                <a:solidFill>
                  <a:srgbClr val="333333"/>
                </a:solidFill>
                <a:latin typeface="Noto Sans Regular"/>
              </a:rPr>
              <a:t> is a 60-story building built between 2014 and 2017.</a:t>
            </a:r>
            <a:endParaRPr b="0" lang="en-US" sz="2200" spc="-1" strike="noStrike">
              <a:solidFill>
                <a:srgbClr val="333333"/>
              </a:solidFill>
              <a:latin typeface="Noto Sans Regular"/>
            </a:endParaRPr>
          </a:p>
        </p:txBody>
      </p:sp>
      <p:pic>
        <p:nvPicPr>
          <p:cNvPr id="261" name="" descr=""/>
          <p:cNvPicPr/>
          <p:nvPr/>
        </p:nvPicPr>
        <p:blipFill>
          <a:blip r:embed="rId1"/>
          <a:stretch/>
        </p:blipFill>
        <p:spPr>
          <a:xfrm>
            <a:off x="91440" y="1645920"/>
            <a:ext cx="3282840" cy="4374360"/>
          </a:xfrm>
          <a:prstGeom prst="rect">
            <a:avLst/>
          </a:prstGeom>
          <a:ln>
            <a:noFill/>
          </a:ln>
        </p:spPr>
      </p:pic>
      <p:pic>
        <p:nvPicPr>
          <p:cNvPr id="262" name="" descr=""/>
          <p:cNvPicPr/>
          <p:nvPr/>
        </p:nvPicPr>
        <p:blipFill>
          <a:blip r:embed="rId2"/>
          <a:stretch/>
        </p:blipFill>
        <p:spPr>
          <a:xfrm>
            <a:off x="6675120" y="1462320"/>
            <a:ext cx="3291840" cy="50299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TextShape 1"/>
          <p:cNvSpPr txBox="1"/>
          <p:nvPr/>
        </p:nvSpPr>
        <p:spPr>
          <a:xfrm>
            <a:off x="720000" y="300960"/>
            <a:ext cx="8855640" cy="12625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r>
              <a:rPr b="1" lang="en-US" sz="4400" spc="-1" strike="noStrike">
                <a:solidFill>
                  <a:srgbClr val="333333"/>
                </a:solidFill>
                <a:latin typeface="Noto Sans Regular"/>
              </a:rPr>
              <a:t>500 South 27th</a:t>
            </a:r>
            <a:endParaRPr b="1" lang="en-US" sz="44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264" name="TextShape 2"/>
          <p:cNvSpPr txBox="1"/>
          <p:nvPr/>
        </p:nvSpPr>
        <p:spPr>
          <a:xfrm>
            <a:off x="720000" y="1584000"/>
            <a:ext cx="4766400" cy="4384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Autofit/>
          </a:bodyPr>
          <a:p>
            <a:pPr marL="432000" indent="-324000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1" lang="en-US" sz="2200" spc="-1" strike="noStrike">
                <a:solidFill>
                  <a:srgbClr val="333333"/>
                </a:solidFill>
                <a:latin typeface="Noto Sans Regular"/>
              </a:rPr>
              <a:t>AT&amp;T</a:t>
            </a:r>
            <a:r>
              <a:rPr b="0" lang="en-US" sz="2200" spc="-1" strike="noStrike">
                <a:solidFill>
                  <a:srgbClr val="333333"/>
                </a:solidFill>
                <a:latin typeface="Noto Sans Regular"/>
              </a:rPr>
              <a:t> building presumably used for continued </a:t>
            </a:r>
            <a:r>
              <a:rPr b="1" lang="en-US" sz="2200" spc="-1" strike="noStrike">
                <a:solidFill>
                  <a:srgbClr val="333333"/>
                </a:solidFill>
                <a:latin typeface="Noto Sans Regular"/>
              </a:rPr>
              <a:t>AT&amp;T</a:t>
            </a:r>
            <a:r>
              <a:rPr b="0" lang="en-US" sz="2200" spc="-1" strike="noStrike">
                <a:solidFill>
                  <a:srgbClr val="333333"/>
                </a:solidFill>
                <a:latin typeface="Noto Sans Regular"/>
              </a:rPr>
              <a:t> service and collocation for other telephone companies.</a:t>
            </a:r>
            <a:endParaRPr b="0" lang="en-US" sz="2200" spc="-1" strike="noStrike">
              <a:solidFill>
                <a:srgbClr val="333333"/>
              </a:solidFill>
              <a:latin typeface="Noto Sans Regular"/>
            </a:endParaRPr>
          </a:p>
          <a:p>
            <a:pPr marL="432000" indent="-324000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333333"/>
                </a:solidFill>
                <a:latin typeface="Noto Sans Regular"/>
              </a:rPr>
              <a:t>Built 1967 by </a:t>
            </a:r>
            <a:r>
              <a:rPr b="1" lang="en-US" sz="2200" spc="-1" strike="noStrike">
                <a:solidFill>
                  <a:srgbClr val="333333"/>
                </a:solidFill>
                <a:latin typeface="Noto Sans Regular"/>
              </a:rPr>
              <a:t>Bell Telephone</a:t>
            </a:r>
            <a:r>
              <a:rPr b="0" lang="en-US" sz="2200" spc="-1" strike="noStrike">
                <a:solidFill>
                  <a:srgbClr val="333333"/>
                </a:solidFill>
                <a:latin typeface="Noto Sans Regular"/>
              </a:rPr>
              <a:t> to replace an older exchange at 17th and the Parkway.</a:t>
            </a:r>
            <a:endParaRPr b="0" lang="en-US" sz="2200" spc="-1" strike="noStrike">
              <a:solidFill>
                <a:srgbClr val="333333"/>
              </a:solidFill>
              <a:latin typeface="Noto Sans Regular"/>
            </a:endParaRPr>
          </a:p>
          <a:p>
            <a:pPr marL="432000" indent="-324000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333333"/>
                </a:solidFill>
                <a:latin typeface="Noto Sans Regular"/>
              </a:rPr>
              <a:t>Situated near railroad lines by the Schuylkill.</a:t>
            </a:r>
            <a:endParaRPr b="0" lang="en-US" sz="2200" spc="-1" strike="noStrike">
              <a:solidFill>
                <a:srgbClr val="333333"/>
              </a:solidFill>
              <a:latin typeface="Noto Sans Regular"/>
            </a:endParaRPr>
          </a:p>
        </p:txBody>
      </p:sp>
      <p:pic>
        <p:nvPicPr>
          <p:cNvPr id="265" name="" descr=""/>
          <p:cNvPicPr/>
          <p:nvPr/>
        </p:nvPicPr>
        <p:blipFill>
          <a:blip r:embed="rId1"/>
          <a:stretch/>
        </p:blipFill>
        <p:spPr>
          <a:xfrm>
            <a:off x="5623920" y="865440"/>
            <a:ext cx="4160160" cy="2739960"/>
          </a:xfrm>
          <a:prstGeom prst="rect">
            <a:avLst/>
          </a:prstGeom>
          <a:ln>
            <a:noFill/>
          </a:ln>
        </p:spPr>
      </p:pic>
      <p:pic>
        <p:nvPicPr>
          <p:cNvPr id="266" name="" descr=""/>
          <p:cNvPicPr/>
          <p:nvPr/>
        </p:nvPicPr>
        <p:blipFill>
          <a:blip r:embed="rId2"/>
          <a:stretch/>
        </p:blipFill>
        <p:spPr>
          <a:xfrm>
            <a:off x="6400800" y="3239640"/>
            <a:ext cx="3506760" cy="1972440"/>
          </a:xfrm>
          <a:prstGeom prst="rect">
            <a:avLst/>
          </a:prstGeom>
          <a:ln>
            <a:noFill/>
          </a:ln>
        </p:spPr>
      </p:pic>
      <p:pic>
        <p:nvPicPr>
          <p:cNvPr id="267" name="" descr=""/>
          <p:cNvPicPr/>
          <p:nvPr/>
        </p:nvPicPr>
        <p:blipFill>
          <a:blip r:embed="rId3"/>
          <a:stretch/>
        </p:blipFill>
        <p:spPr>
          <a:xfrm>
            <a:off x="6217920" y="5099760"/>
            <a:ext cx="2103120" cy="1666800"/>
          </a:xfrm>
          <a:prstGeom prst="rect">
            <a:avLst/>
          </a:prstGeom>
          <a:ln>
            <a:noFill/>
          </a:ln>
        </p:spPr>
      </p:pic>
      <p:pic>
        <p:nvPicPr>
          <p:cNvPr id="268" name="" descr=""/>
          <p:cNvPicPr/>
          <p:nvPr/>
        </p:nvPicPr>
        <p:blipFill>
          <a:blip r:embed="rId4"/>
          <a:stretch/>
        </p:blipFill>
        <p:spPr>
          <a:xfrm>
            <a:off x="3339720" y="5380560"/>
            <a:ext cx="2421000" cy="11116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TextShape 1"/>
          <p:cNvSpPr txBox="1"/>
          <p:nvPr/>
        </p:nvSpPr>
        <p:spPr>
          <a:xfrm>
            <a:off x="720000" y="300960"/>
            <a:ext cx="8855640" cy="12625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r>
              <a:rPr b="1" lang="en-US" sz="4400" spc="-1" strike="noStrike">
                <a:solidFill>
                  <a:srgbClr val="333333"/>
                </a:solidFill>
                <a:latin typeface="Noto Sans Regular"/>
              </a:rPr>
              <a:t>Right To Know</a:t>
            </a:r>
            <a:endParaRPr b="1" lang="en-US" sz="44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270" name="TextShape 2"/>
          <p:cNvSpPr txBox="1"/>
          <p:nvPr/>
        </p:nvSpPr>
        <p:spPr>
          <a:xfrm>
            <a:off x="720000" y="1584000"/>
            <a:ext cx="8640000" cy="4384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Autofit/>
          </a:bodyPr>
          <a:p>
            <a:pPr marL="432000" indent="-324000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333333"/>
                </a:solidFill>
                <a:latin typeface="Noto Sans Regular"/>
              </a:rPr>
              <a:t>Created </a:t>
            </a:r>
            <a:r>
              <a:rPr b="1" lang="en-US" sz="2200" spc="-1" strike="noStrike">
                <a:solidFill>
                  <a:srgbClr val="333333"/>
                </a:solidFill>
                <a:latin typeface="Noto Sans Regular"/>
              </a:rPr>
              <a:t>Right To Know</a:t>
            </a:r>
            <a:r>
              <a:rPr b="0" lang="en-US" sz="2200" spc="-1" strike="noStrike">
                <a:solidFill>
                  <a:srgbClr val="333333"/>
                </a:solidFill>
                <a:latin typeface="Noto Sans Regular"/>
              </a:rPr>
              <a:t> requests that will be submitted to various organizations within the Philadelphia government in an attempt to gain information on surveillance equipment deployed throughout the city.</a:t>
            </a:r>
            <a:endParaRPr b="0" lang="en-US" sz="2200" spc="-1" strike="noStrike">
              <a:solidFill>
                <a:srgbClr val="333333"/>
              </a:solidFill>
              <a:latin typeface="Noto Sans Regular"/>
            </a:endParaRPr>
          </a:p>
          <a:p>
            <a:pPr marL="432000" indent="-324000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333333"/>
                </a:solidFill>
                <a:latin typeface="Noto Sans Regular"/>
              </a:rPr>
              <a:t>inspired by the </a:t>
            </a:r>
            <a:r>
              <a:rPr b="0" i="1" lang="en-US" sz="2200" spc="-1" strike="noStrike">
                <a:solidFill>
                  <a:srgbClr val="333333"/>
                </a:solidFill>
                <a:latin typeface="Noto Sans Regular"/>
              </a:rPr>
              <a:t>Aaron Swartz Day Police Surveillance Project #ASDPSP</a:t>
            </a:r>
            <a:r>
              <a:rPr b="0" lang="en-US" sz="2200" spc="-1" strike="noStrike">
                <a:solidFill>
                  <a:srgbClr val="333333"/>
                </a:solidFill>
                <a:latin typeface="Noto Sans Regular"/>
              </a:rPr>
              <a:t> and information brought to light via "The Wiretap Room" by Ryan Gallagher and Henrik Moltke in </a:t>
            </a:r>
            <a:r>
              <a:rPr b="0" i="1" lang="en-US" sz="2200" spc="-1" strike="noStrike">
                <a:solidFill>
                  <a:srgbClr val="333333"/>
                </a:solidFill>
                <a:latin typeface="Noto Sans Regular"/>
              </a:rPr>
              <a:t>The Intercept</a:t>
            </a:r>
            <a:r>
              <a:rPr b="0" lang="en-US" sz="2200" spc="-1" strike="noStrike">
                <a:solidFill>
                  <a:srgbClr val="333333"/>
                </a:solidFill>
                <a:latin typeface="Noto Sans Regular"/>
              </a:rPr>
              <a:t>.</a:t>
            </a:r>
            <a:endParaRPr b="0" lang="en-US" sz="2200" spc="-1" strike="noStrike">
              <a:solidFill>
                <a:srgbClr val="333333"/>
              </a:solidFill>
              <a:latin typeface="Noto Sans Regular"/>
            </a:endParaRPr>
          </a:p>
          <a:p>
            <a:pPr marL="432000" indent="-324000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333333"/>
                </a:solidFill>
                <a:latin typeface="Noto Sans Regular"/>
              </a:rPr>
              <a:t>Requests filed through </a:t>
            </a:r>
            <a:r>
              <a:rPr b="1" lang="en-US" sz="2200" spc="-1" strike="noStrike">
                <a:solidFill>
                  <a:srgbClr val="333333"/>
                </a:solidFill>
                <a:latin typeface="Noto Sans Regular"/>
              </a:rPr>
              <a:t>MuckRock</a:t>
            </a:r>
            <a:r>
              <a:rPr b="0" lang="en-US" sz="2200" spc="-1" strike="noStrike">
                <a:solidFill>
                  <a:srgbClr val="333333"/>
                </a:solidFill>
                <a:latin typeface="Noto Sans Regular"/>
              </a:rPr>
              <a:t>, https://www.muckrock.com/project/philadelphia-police-surveillance-project-305/</a:t>
            </a:r>
            <a:endParaRPr b="0" lang="en-US" sz="2200" spc="-1" strike="noStrike">
              <a:solidFill>
                <a:srgbClr val="333333"/>
              </a:solidFill>
              <a:latin typeface="Noto Sans Regular"/>
            </a:endParaRPr>
          </a:p>
        </p:txBody>
      </p:sp>
      <p:pic>
        <p:nvPicPr>
          <p:cNvPr id="271" name="" descr=""/>
          <p:cNvPicPr/>
          <p:nvPr/>
        </p:nvPicPr>
        <p:blipFill>
          <a:blip r:embed="rId1"/>
          <a:stretch/>
        </p:blipFill>
        <p:spPr>
          <a:xfrm>
            <a:off x="5347800" y="5355360"/>
            <a:ext cx="3704760" cy="12283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TextShape 1"/>
          <p:cNvSpPr txBox="1"/>
          <p:nvPr/>
        </p:nvSpPr>
        <p:spPr>
          <a:xfrm>
            <a:off x="720000" y="300960"/>
            <a:ext cx="8855640" cy="12625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r>
              <a:rPr b="1" lang="en-US" sz="4400" spc="-1" strike="noStrike">
                <a:solidFill>
                  <a:srgbClr val="333333"/>
                </a:solidFill>
                <a:latin typeface="Noto Sans Regular"/>
              </a:rPr>
              <a:t>Right to Know Request List</a:t>
            </a:r>
            <a:endParaRPr b="1" lang="en-US" sz="44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273" name="TextShape 2"/>
          <p:cNvSpPr txBox="1"/>
          <p:nvPr/>
        </p:nvSpPr>
        <p:spPr>
          <a:xfrm>
            <a:off x="720000" y="1584000"/>
            <a:ext cx="8640000" cy="4384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Autofit/>
          </a:bodyPr>
          <a:p>
            <a:pPr marL="432000" indent="-324000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333333"/>
                </a:solidFill>
                <a:latin typeface="Noto Sans Regular"/>
              </a:rPr>
              <a:t>GUNSHOT DETECTION MICROPHONES (SHOTSPOTTER/SENTRI)</a:t>
            </a:r>
            <a:endParaRPr b="0" lang="en-US" sz="1800" spc="-1" strike="noStrike">
              <a:solidFill>
                <a:srgbClr val="333333"/>
              </a:solidFill>
              <a:latin typeface="Noto Sans Regular"/>
            </a:endParaRPr>
          </a:p>
          <a:p>
            <a:pPr marL="432000" indent="-324000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333333"/>
                </a:solidFill>
                <a:latin typeface="Noto Sans Regular"/>
              </a:rPr>
              <a:t>IMSI-CATCHER EQUIPMENT</a:t>
            </a:r>
            <a:endParaRPr b="0" lang="en-US" sz="1800" spc="-1" strike="noStrike">
              <a:solidFill>
                <a:srgbClr val="333333"/>
              </a:solidFill>
              <a:latin typeface="Noto Sans Regular"/>
            </a:endParaRPr>
          </a:p>
          <a:p>
            <a:pPr marL="432000" indent="-324000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333333"/>
                </a:solidFill>
                <a:latin typeface="Noto Sans Regular"/>
              </a:rPr>
              <a:t>SOCIAL MEDIA MONITORING SOFTWARE</a:t>
            </a:r>
            <a:endParaRPr b="0" lang="en-US" sz="1800" spc="-1" strike="noStrike">
              <a:solidFill>
                <a:srgbClr val="333333"/>
              </a:solidFill>
              <a:latin typeface="Noto Sans Regular"/>
            </a:endParaRPr>
          </a:p>
          <a:p>
            <a:pPr marL="432000" indent="-324000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333333"/>
                </a:solidFill>
                <a:latin typeface="Noto Sans Regular"/>
              </a:rPr>
              <a:t>PREDICTIVE SOFTWARE</a:t>
            </a:r>
            <a:endParaRPr b="0" lang="en-US" sz="1800" spc="-1" strike="noStrike">
              <a:solidFill>
                <a:srgbClr val="333333"/>
              </a:solidFill>
              <a:latin typeface="Noto Sans Regular"/>
            </a:endParaRPr>
          </a:p>
          <a:p>
            <a:pPr marL="432000" indent="-324000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333333"/>
                </a:solidFill>
                <a:latin typeface="Noto Sans Regular"/>
              </a:rPr>
              <a:t>FEDERAL MOUs</a:t>
            </a:r>
            <a:endParaRPr b="0" lang="en-US" sz="1800" spc="-1" strike="noStrike">
              <a:solidFill>
                <a:srgbClr val="333333"/>
              </a:solidFill>
              <a:latin typeface="Noto Sans Regular"/>
            </a:endParaRPr>
          </a:p>
          <a:p>
            <a:pPr marL="432000" indent="-324000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333333"/>
                </a:solidFill>
                <a:latin typeface="Noto Sans Regular"/>
              </a:rPr>
              <a:t>AUTOMATED LICENSE PLATE READERS</a:t>
            </a:r>
            <a:endParaRPr b="0" lang="en-US" sz="1800" spc="-1" strike="noStrike">
              <a:solidFill>
                <a:srgbClr val="333333"/>
              </a:solidFill>
              <a:latin typeface="Noto Sans Regular"/>
            </a:endParaRPr>
          </a:p>
          <a:p>
            <a:pPr marL="432000" indent="-324000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333333"/>
                </a:solidFill>
                <a:latin typeface="Noto Sans Regular"/>
              </a:rPr>
              <a:t>FLIR THERMAL CAMERAS</a:t>
            </a:r>
            <a:endParaRPr b="0" lang="en-US" sz="1800" spc="-1" strike="noStrike">
              <a:solidFill>
                <a:srgbClr val="333333"/>
              </a:solidFill>
              <a:latin typeface="Noto Sans Regular"/>
            </a:endParaRPr>
          </a:p>
          <a:p>
            <a:pPr marL="432000" indent="-324000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333333"/>
                </a:solidFill>
                <a:latin typeface="Noto Sans Regular"/>
              </a:rPr>
              <a:t>FACIAL RECOGNITION SOFTWARE</a:t>
            </a:r>
            <a:endParaRPr b="0" lang="en-US" sz="1800" spc="-1" strike="noStrike">
              <a:solidFill>
                <a:srgbClr val="333333"/>
              </a:solidFill>
              <a:latin typeface="Noto Sans Regular"/>
            </a:endParaRPr>
          </a:p>
          <a:p>
            <a:pPr marL="432000" indent="-324000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333333"/>
                </a:solidFill>
                <a:latin typeface="Noto Sans Regular"/>
              </a:rPr>
              <a:t>UNMANNED AERIAL VEHICLES (DRONES)</a:t>
            </a:r>
            <a:endParaRPr b="0" lang="en-US" sz="1800" spc="-1" strike="noStrike">
              <a:solidFill>
                <a:srgbClr val="333333"/>
              </a:solidFill>
              <a:latin typeface="Noto Sans Regular"/>
            </a:endParaRPr>
          </a:p>
          <a:p>
            <a:pPr marL="432000" indent="-324000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333333"/>
                </a:solidFill>
                <a:latin typeface="Noto Sans Regular"/>
              </a:rPr>
              <a:t>BODY WORN CAMERAS</a:t>
            </a:r>
            <a:endParaRPr b="0" lang="en-US" sz="1800" spc="-1" strike="noStrike">
              <a:solidFill>
                <a:srgbClr val="333333"/>
              </a:solidFill>
              <a:latin typeface="Noto Sans Regular"/>
            </a:endParaRPr>
          </a:p>
          <a:p>
            <a:pPr marL="432000" indent="-324000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333333"/>
                </a:solidFill>
                <a:latin typeface="Noto Sans Regular"/>
              </a:rPr>
              <a:t>EYE IN THE SKY</a:t>
            </a:r>
            <a:endParaRPr b="0" lang="en-US" sz="1800" spc="-1" strike="noStrike">
              <a:solidFill>
                <a:srgbClr val="333333"/>
              </a:solidFill>
              <a:latin typeface="Noto Sans Regular"/>
            </a:endParaRPr>
          </a:p>
          <a:p>
            <a:pPr marL="432000" indent="-324000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endParaRPr b="0" lang="en-US" sz="1800" spc="-1" strike="noStrike">
              <a:solidFill>
                <a:srgbClr val="333333"/>
              </a:solidFill>
              <a:latin typeface="Noto Sans Regular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TextShape 1"/>
          <p:cNvSpPr txBox="1"/>
          <p:nvPr/>
        </p:nvSpPr>
        <p:spPr>
          <a:xfrm>
            <a:off x="720000" y="300960"/>
            <a:ext cx="8855640" cy="12625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r>
              <a:rPr b="1" lang="en-US" sz="4400" spc="-1" strike="noStrike">
                <a:solidFill>
                  <a:srgbClr val="333333"/>
                </a:solidFill>
                <a:latin typeface="Noto Sans Regular"/>
              </a:rPr>
              <a:t>What’s Next</a:t>
            </a:r>
            <a:endParaRPr b="1" lang="en-US" sz="44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275" name="TextShape 2"/>
          <p:cNvSpPr txBox="1"/>
          <p:nvPr/>
        </p:nvSpPr>
        <p:spPr>
          <a:xfrm>
            <a:off x="720000" y="1584000"/>
            <a:ext cx="8640000" cy="4384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Autofit/>
          </a:bodyPr>
          <a:p>
            <a:pPr marL="432000" indent="-324000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333333"/>
                </a:solidFill>
                <a:latin typeface="Noto Sans Regular"/>
              </a:rPr>
              <a:t>More walking around and looking at things.</a:t>
            </a:r>
            <a:endParaRPr b="0" lang="en-US" sz="2200" spc="-1" strike="noStrike">
              <a:solidFill>
                <a:srgbClr val="333333"/>
              </a:solidFill>
              <a:latin typeface="Noto Sans Regular"/>
            </a:endParaRPr>
          </a:p>
          <a:p>
            <a:pPr marL="432000" indent="-324000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333333"/>
                </a:solidFill>
                <a:latin typeface="Noto Sans Regular"/>
              </a:rPr>
              <a:t>Ask for help to identify things I can’t identify, https://github.com/networksofphilly/unidentified-infrastructure-objects</a:t>
            </a:r>
            <a:endParaRPr b="0" lang="en-US" sz="2200" spc="-1" strike="noStrike">
              <a:solidFill>
                <a:srgbClr val="333333"/>
              </a:solidFill>
              <a:latin typeface="Noto Sans Regular"/>
            </a:endParaRPr>
          </a:p>
          <a:p>
            <a:pPr marL="432000" indent="-324000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333333"/>
                </a:solidFill>
                <a:latin typeface="Noto Sans Regular"/>
              </a:rPr>
              <a:t>Walking tours?</a:t>
            </a:r>
            <a:endParaRPr b="0" lang="en-US" sz="2200" spc="-1" strike="noStrike">
              <a:solidFill>
                <a:srgbClr val="333333"/>
              </a:solidFill>
              <a:latin typeface="Noto Sans Regular"/>
            </a:endParaRPr>
          </a:p>
        </p:txBody>
      </p:sp>
      <p:pic>
        <p:nvPicPr>
          <p:cNvPr id="276" name="" descr=""/>
          <p:cNvPicPr/>
          <p:nvPr/>
        </p:nvPicPr>
        <p:blipFill>
          <a:blip r:embed="rId1"/>
          <a:stretch/>
        </p:blipFill>
        <p:spPr>
          <a:xfrm>
            <a:off x="5212080" y="3291840"/>
            <a:ext cx="4484160" cy="33631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TextShape 1"/>
          <p:cNvSpPr txBox="1"/>
          <p:nvPr/>
        </p:nvSpPr>
        <p:spPr>
          <a:xfrm>
            <a:off x="720000" y="300960"/>
            <a:ext cx="8855640" cy="12625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r>
              <a:rPr b="1" lang="en-US" sz="4400" spc="-1" strike="noStrike">
                <a:solidFill>
                  <a:srgbClr val="333333"/>
                </a:solidFill>
                <a:latin typeface="Noto Sans Regular"/>
              </a:rPr>
              <a:t>Questions?</a:t>
            </a:r>
            <a:endParaRPr b="1" lang="en-US" sz="44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278" name="TextShape 2"/>
          <p:cNvSpPr txBox="1"/>
          <p:nvPr/>
        </p:nvSpPr>
        <p:spPr>
          <a:xfrm>
            <a:off x="720000" y="1584000"/>
            <a:ext cx="8640000" cy="4384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Autofit/>
          </a:bodyPr>
          <a:p>
            <a:pPr marL="432000" indent="-324000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333333"/>
                </a:solidFill>
                <a:latin typeface="Noto Sans Regular"/>
              </a:rPr>
              <a:t>Networks of New York, Ingrid Burrington</a:t>
            </a:r>
            <a:endParaRPr b="0" lang="en-US" sz="2200" spc="-1" strike="noStrike">
              <a:solidFill>
                <a:srgbClr val="333333"/>
              </a:solidFill>
              <a:latin typeface="Noto Sans Regular"/>
            </a:endParaRPr>
          </a:p>
          <a:p>
            <a:pPr marL="432000" indent="-324000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333333"/>
                </a:solidFill>
                <a:latin typeface="Noto Sans Regular"/>
              </a:rPr>
              <a:t>Underground Philadelphia, Harry Kyriakodis &amp; Joel Spivak</a:t>
            </a:r>
            <a:endParaRPr b="0" lang="en-US" sz="2200" spc="-1" strike="noStrike">
              <a:solidFill>
                <a:srgbClr val="333333"/>
              </a:solidFill>
              <a:latin typeface="Noto Sans Regular"/>
            </a:endParaRPr>
          </a:p>
          <a:p>
            <a:pPr marL="432000" indent="-324000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333333"/>
                </a:solidFill>
                <a:latin typeface="Noto Sans Regular"/>
              </a:rPr>
              <a:t>The Anatomy of a City, Kate Ascher</a:t>
            </a:r>
            <a:endParaRPr b="0" lang="en-US" sz="2200" spc="-1" strike="noStrike">
              <a:solidFill>
                <a:srgbClr val="333333"/>
              </a:solidFill>
              <a:latin typeface="Noto Sans Regular"/>
            </a:endParaRPr>
          </a:p>
          <a:p>
            <a:pPr marL="432000" indent="-324000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333333"/>
                </a:solidFill>
                <a:latin typeface="Noto Sans Regular"/>
              </a:rPr>
              <a:t>The Victorian Internet, Tom Standage</a:t>
            </a:r>
            <a:endParaRPr b="0" lang="en-US" sz="2200" spc="-1" strike="noStrike">
              <a:solidFill>
                <a:srgbClr val="333333"/>
              </a:solidFill>
              <a:latin typeface="Noto Sans Regular"/>
            </a:endParaRPr>
          </a:p>
          <a:p>
            <a:pPr marL="432000" indent="-324000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333333"/>
                </a:solidFill>
                <a:latin typeface="Noto Sans Regular"/>
              </a:rPr>
              <a:t>Tubes, Andrew Blum</a:t>
            </a:r>
            <a:endParaRPr b="0" lang="en-US" sz="2200" spc="-1" strike="noStrike">
              <a:solidFill>
                <a:srgbClr val="333333"/>
              </a:solidFill>
              <a:latin typeface="Noto Sans Regular"/>
            </a:endParaRPr>
          </a:p>
          <a:p>
            <a:pPr marL="432000" indent="-324000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333333"/>
                </a:solidFill>
                <a:latin typeface="Noto Sans Regular"/>
              </a:rPr>
              <a:t>The Undersea Network, Nicole Starosielski</a:t>
            </a:r>
            <a:endParaRPr b="0" lang="en-US" sz="2200" spc="-1" strike="noStrike">
              <a:solidFill>
                <a:srgbClr val="333333"/>
              </a:solidFill>
              <a:latin typeface="Noto Sans Regular"/>
            </a:endParaRPr>
          </a:p>
          <a:p>
            <a:pPr marL="432000" indent="-324000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333333"/>
                </a:solidFill>
                <a:latin typeface="Noto Sans Regular"/>
              </a:rPr>
              <a:t>https://hiddencityphila.org</a:t>
            </a:r>
            <a:endParaRPr b="0" lang="en-US" sz="2200" spc="-1" strike="noStrike">
              <a:solidFill>
                <a:srgbClr val="333333"/>
              </a:solidFill>
              <a:latin typeface="Noto Sans Regular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TextShape 1"/>
          <p:cNvSpPr txBox="1"/>
          <p:nvPr/>
        </p:nvSpPr>
        <p:spPr>
          <a:xfrm>
            <a:off x="720000" y="2160000"/>
            <a:ext cx="8640000" cy="4384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Autofit/>
          </a:bodyPr>
          <a:p>
            <a:endParaRPr b="0" lang="en-US" sz="2200" spc="-1" strike="noStrike">
              <a:solidFill>
                <a:srgbClr val="333333"/>
              </a:solidFill>
              <a:latin typeface="Noto Sans Regular"/>
            </a:endParaRPr>
          </a:p>
        </p:txBody>
      </p:sp>
      <p:pic>
        <p:nvPicPr>
          <p:cNvPr id="105" name="" descr=""/>
          <p:cNvPicPr/>
          <p:nvPr/>
        </p:nvPicPr>
        <p:blipFill>
          <a:blip r:embed="rId1"/>
          <a:stretch/>
        </p:blipFill>
        <p:spPr>
          <a:xfrm>
            <a:off x="567000" y="640080"/>
            <a:ext cx="4462200" cy="5606640"/>
          </a:xfrm>
          <a:prstGeom prst="rect">
            <a:avLst/>
          </a:prstGeom>
          <a:ln>
            <a:noFill/>
          </a:ln>
        </p:spPr>
      </p:pic>
      <p:pic>
        <p:nvPicPr>
          <p:cNvPr id="106" name="" descr=""/>
          <p:cNvPicPr/>
          <p:nvPr/>
        </p:nvPicPr>
        <p:blipFill>
          <a:blip r:embed="rId2"/>
          <a:stretch/>
        </p:blipFill>
        <p:spPr>
          <a:xfrm>
            <a:off x="5212080" y="820440"/>
            <a:ext cx="4138560" cy="53060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TextShape 1"/>
          <p:cNvSpPr txBox="1"/>
          <p:nvPr/>
        </p:nvSpPr>
        <p:spPr>
          <a:xfrm>
            <a:off x="720000" y="300960"/>
            <a:ext cx="8855640" cy="12625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r>
              <a:rPr b="1" lang="en-US" sz="4400" spc="-1" strike="noStrike">
                <a:solidFill>
                  <a:srgbClr val="333333"/>
                </a:solidFill>
                <a:latin typeface="Noto Sans Regular"/>
              </a:rPr>
              <a:t>Look at the ground a lot</a:t>
            </a:r>
            <a:endParaRPr b="1" lang="en-US" sz="4400" spc="-1" strike="noStrike">
              <a:solidFill>
                <a:srgbClr val="333333"/>
              </a:solidFill>
              <a:latin typeface="Noto Sans Regular"/>
            </a:endParaRPr>
          </a:p>
        </p:txBody>
      </p:sp>
      <p:pic>
        <p:nvPicPr>
          <p:cNvPr id="108" name="" descr=""/>
          <p:cNvPicPr/>
          <p:nvPr/>
        </p:nvPicPr>
        <p:blipFill>
          <a:blip r:embed="rId1"/>
          <a:stretch/>
        </p:blipFill>
        <p:spPr>
          <a:xfrm>
            <a:off x="91440" y="4297680"/>
            <a:ext cx="4457520" cy="2381040"/>
          </a:xfrm>
          <a:prstGeom prst="rect">
            <a:avLst/>
          </a:prstGeom>
          <a:ln>
            <a:noFill/>
          </a:ln>
        </p:spPr>
      </p:pic>
      <p:pic>
        <p:nvPicPr>
          <p:cNvPr id="109" name="" descr=""/>
          <p:cNvPicPr/>
          <p:nvPr/>
        </p:nvPicPr>
        <p:blipFill>
          <a:blip r:embed="rId2"/>
          <a:stretch/>
        </p:blipFill>
        <p:spPr>
          <a:xfrm>
            <a:off x="4878000" y="1828800"/>
            <a:ext cx="4997520" cy="3822840"/>
          </a:xfrm>
          <a:prstGeom prst="rect">
            <a:avLst/>
          </a:prstGeom>
          <a:ln>
            <a:noFill/>
          </a:ln>
        </p:spPr>
      </p:pic>
      <p:pic>
        <p:nvPicPr>
          <p:cNvPr id="110" name="" descr=""/>
          <p:cNvPicPr/>
          <p:nvPr/>
        </p:nvPicPr>
        <p:blipFill>
          <a:blip r:embed="rId3"/>
          <a:stretch/>
        </p:blipFill>
        <p:spPr>
          <a:xfrm>
            <a:off x="277920" y="1450440"/>
            <a:ext cx="4271040" cy="28472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TextShape 1"/>
          <p:cNvSpPr txBox="1"/>
          <p:nvPr/>
        </p:nvSpPr>
        <p:spPr>
          <a:xfrm>
            <a:off x="720000" y="300960"/>
            <a:ext cx="8855640" cy="12625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endParaRPr b="1" lang="en-US" sz="4400" spc="-1" strike="noStrike">
              <a:solidFill>
                <a:srgbClr val="333333"/>
              </a:solidFill>
              <a:latin typeface="Noto Sans Regular"/>
            </a:endParaRPr>
          </a:p>
        </p:txBody>
      </p:sp>
      <p:pic>
        <p:nvPicPr>
          <p:cNvPr id="112" name="" descr=""/>
          <p:cNvPicPr/>
          <p:nvPr/>
        </p:nvPicPr>
        <p:blipFill>
          <a:blip r:embed="rId1"/>
          <a:stretch/>
        </p:blipFill>
        <p:spPr>
          <a:xfrm>
            <a:off x="640080" y="182880"/>
            <a:ext cx="9326520" cy="65854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TextShape 1"/>
          <p:cNvSpPr txBox="1"/>
          <p:nvPr/>
        </p:nvSpPr>
        <p:spPr>
          <a:xfrm>
            <a:off x="720000" y="300960"/>
            <a:ext cx="8855640" cy="12625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r>
              <a:rPr b="1" lang="en-US" sz="4400" spc="-1" strike="noStrike">
                <a:solidFill>
                  <a:srgbClr val="333333"/>
                </a:solidFill>
                <a:latin typeface="Noto Sans Regular"/>
              </a:rPr>
              <a:t>Manholes</a:t>
            </a:r>
            <a:endParaRPr b="1" lang="en-US" sz="4400" spc="-1" strike="noStrike">
              <a:solidFill>
                <a:srgbClr val="333333"/>
              </a:solidFill>
              <a:latin typeface="Noto Sans Regular"/>
            </a:endParaRPr>
          </a:p>
        </p:txBody>
      </p:sp>
      <p:pic>
        <p:nvPicPr>
          <p:cNvPr id="114" name="" descr=""/>
          <p:cNvPicPr/>
          <p:nvPr/>
        </p:nvPicPr>
        <p:blipFill>
          <a:blip r:embed="rId1"/>
          <a:stretch/>
        </p:blipFill>
        <p:spPr>
          <a:xfrm>
            <a:off x="731520" y="1463040"/>
            <a:ext cx="3850200" cy="5143680"/>
          </a:xfrm>
          <a:prstGeom prst="rect">
            <a:avLst/>
          </a:prstGeom>
          <a:ln>
            <a:noFill/>
          </a:ln>
        </p:spPr>
      </p:pic>
      <p:pic>
        <p:nvPicPr>
          <p:cNvPr id="115" name="" descr=""/>
          <p:cNvPicPr/>
          <p:nvPr/>
        </p:nvPicPr>
        <p:blipFill>
          <a:blip r:embed="rId2"/>
          <a:stretch/>
        </p:blipFill>
        <p:spPr>
          <a:xfrm>
            <a:off x="4937760" y="1645920"/>
            <a:ext cx="4529880" cy="45298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TextShape 1"/>
          <p:cNvSpPr txBox="1"/>
          <p:nvPr/>
        </p:nvSpPr>
        <p:spPr>
          <a:xfrm>
            <a:off x="720000" y="300960"/>
            <a:ext cx="8855640" cy="12625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r>
              <a:rPr b="1" lang="en-US" sz="4400" spc="-1" strike="noStrike">
                <a:solidFill>
                  <a:srgbClr val="333333"/>
                </a:solidFill>
                <a:latin typeface="Noto Sans Regular"/>
              </a:rPr>
              <a:t>PECO</a:t>
            </a:r>
            <a:endParaRPr b="1" lang="en-US" sz="44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117" name="TextShape 2"/>
          <p:cNvSpPr txBox="1"/>
          <p:nvPr/>
        </p:nvSpPr>
        <p:spPr>
          <a:xfrm>
            <a:off x="720000" y="1563480"/>
            <a:ext cx="8640000" cy="4384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Autofit/>
          </a:bodyPr>
          <a:p>
            <a:pPr marL="432000" indent="-324000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333333"/>
                </a:solidFill>
                <a:latin typeface="Noto Sans Regular"/>
              </a:rPr>
              <a:t>Formerly </a:t>
            </a:r>
            <a:r>
              <a:rPr b="1" lang="en-US" sz="2200" spc="-1" strike="noStrike">
                <a:solidFill>
                  <a:srgbClr val="333333"/>
                </a:solidFill>
                <a:latin typeface="Noto Sans Regular"/>
              </a:rPr>
              <a:t>Philadelphia Electric Company</a:t>
            </a:r>
            <a:r>
              <a:rPr b="0" lang="en-US" sz="2200" spc="-1" strike="noStrike">
                <a:solidFill>
                  <a:srgbClr val="333333"/>
                </a:solidFill>
                <a:latin typeface="Noto Sans Regular"/>
              </a:rPr>
              <a:t>, founded 1881.</a:t>
            </a:r>
            <a:endParaRPr b="0" lang="en-US" sz="2200" spc="-1" strike="noStrike">
              <a:solidFill>
                <a:srgbClr val="333333"/>
              </a:solidFill>
              <a:latin typeface="Noto Sans Regular"/>
            </a:endParaRPr>
          </a:p>
          <a:p>
            <a:pPr marL="432000" indent="-324000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333333"/>
                </a:solidFill>
                <a:latin typeface="Noto Sans Regular"/>
              </a:rPr>
              <a:t>Owns 1,607 miles of high-voltage transmission lines, 15,250 square miles of underground distribution cable, and 12,933 miles of aerial distribution lines.</a:t>
            </a:r>
            <a:endParaRPr b="0" lang="en-US" sz="2200" spc="-1" strike="noStrike">
              <a:solidFill>
                <a:srgbClr val="333333"/>
              </a:solidFill>
              <a:latin typeface="Noto Sans Regular"/>
            </a:endParaRPr>
          </a:p>
          <a:p>
            <a:pPr marL="432000" indent="-324000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333333"/>
                </a:solidFill>
                <a:latin typeface="Noto Sans Regular"/>
              </a:rPr>
              <a:t>Part of </a:t>
            </a:r>
            <a:r>
              <a:rPr b="1" lang="en-US" sz="2200" spc="-1" strike="noStrike">
                <a:solidFill>
                  <a:srgbClr val="333333"/>
                </a:solidFill>
                <a:latin typeface="Noto Sans Regular"/>
              </a:rPr>
              <a:t>Exelon</a:t>
            </a:r>
            <a:r>
              <a:rPr b="0" lang="en-US" sz="2200" spc="-1" strike="noStrike">
                <a:solidFill>
                  <a:srgbClr val="333333"/>
                </a:solidFill>
                <a:latin typeface="Noto Sans Regular"/>
              </a:rPr>
              <a:t> as of 2000.</a:t>
            </a:r>
            <a:endParaRPr b="0" lang="en-US" sz="2200" spc="-1" strike="noStrike">
              <a:solidFill>
                <a:srgbClr val="333333"/>
              </a:solidFill>
              <a:latin typeface="Noto Sans Regular"/>
            </a:endParaRPr>
          </a:p>
        </p:txBody>
      </p:sp>
      <p:pic>
        <p:nvPicPr>
          <p:cNvPr id="118" name="" descr=""/>
          <p:cNvPicPr/>
          <p:nvPr/>
        </p:nvPicPr>
        <p:blipFill>
          <a:blip r:embed="rId1"/>
          <a:stretch/>
        </p:blipFill>
        <p:spPr>
          <a:xfrm>
            <a:off x="6295320" y="4214880"/>
            <a:ext cx="2482920" cy="2277360"/>
          </a:xfrm>
          <a:prstGeom prst="rect">
            <a:avLst/>
          </a:prstGeom>
          <a:ln>
            <a:noFill/>
          </a:ln>
        </p:spPr>
      </p:pic>
      <p:pic>
        <p:nvPicPr>
          <p:cNvPr id="119" name="" descr=""/>
          <p:cNvPicPr/>
          <p:nvPr/>
        </p:nvPicPr>
        <p:blipFill>
          <a:blip r:embed="rId2"/>
          <a:stretch/>
        </p:blipFill>
        <p:spPr>
          <a:xfrm>
            <a:off x="3474720" y="4206240"/>
            <a:ext cx="2309760" cy="2286000"/>
          </a:xfrm>
          <a:prstGeom prst="rect">
            <a:avLst/>
          </a:prstGeom>
          <a:ln>
            <a:noFill/>
          </a:ln>
        </p:spPr>
      </p:pic>
      <p:pic>
        <p:nvPicPr>
          <p:cNvPr id="120" name="" descr=""/>
          <p:cNvPicPr/>
          <p:nvPr/>
        </p:nvPicPr>
        <p:blipFill>
          <a:blip r:embed="rId3"/>
          <a:stretch/>
        </p:blipFill>
        <p:spPr>
          <a:xfrm>
            <a:off x="548640" y="4205160"/>
            <a:ext cx="2468880" cy="2287080"/>
          </a:xfrm>
          <a:prstGeom prst="rect">
            <a:avLst/>
          </a:prstGeom>
          <a:ln>
            <a:noFill/>
          </a:ln>
        </p:spPr>
      </p:pic>
      <p:pic>
        <p:nvPicPr>
          <p:cNvPr id="121" name="" descr=""/>
          <p:cNvPicPr/>
          <p:nvPr/>
        </p:nvPicPr>
        <p:blipFill>
          <a:blip r:embed="rId4"/>
          <a:stretch/>
        </p:blipFill>
        <p:spPr>
          <a:xfrm>
            <a:off x="6126480" y="2926080"/>
            <a:ext cx="1954800" cy="1187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9482</TotalTime>
  <Application>LibreOffice/6.3.1.2$Windows_X86_64 LibreOffice_project/b79626edf0065ac373bd1df5c28bd630b4424273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2022-05-07T22:05:41Z</dcterms:created>
  <dc:creator/>
  <dc:description/>
  <dc:language>en-US</dc:language>
  <cp:lastModifiedBy/>
  <cp:lastPrinted>2022-05-09T14:06:02Z</cp:lastPrinted>
  <dcterms:modified xsi:type="dcterms:W3CDTF">2022-09-22T15:30:38Z</dcterms:modified>
  <cp:revision>120</cp:revision>
  <dc:subject/>
  <dc:title>Impress</dc:title>
</cp:coreProperties>
</file>